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301" r:id="rId3"/>
    <p:sldId id="368" r:id="rId4"/>
    <p:sldId id="375" r:id="rId5"/>
    <p:sldId id="378" r:id="rId6"/>
    <p:sldId id="360" r:id="rId7"/>
    <p:sldId id="379" r:id="rId8"/>
    <p:sldId id="377" r:id="rId9"/>
    <p:sldId id="382" r:id="rId10"/>
    <p:sldId id="383" r:id="rId11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B22"/>
    <a:srgbClr val="007179"/>
    <a:srgbClr val="585858"/>
    <a:srgbClr val="FFFFFF"/>
    <a:srgbClr val="EEDC11"/>
    <a:srgbClr val="00A45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1" autoAdjust="0"/>
    <p:restoredTop sz="86976" autoAdjust="0"/>
  </p:normalViewPr>
  <p:slideViewPr>
    <p:cSldViewPr snapToGrid="0" snapToObjects="1">
      <p:cViewPr varScale="1">
        <p:scale>
          <a:sx n="111" d="100"/>
          <a:sy n="111" d="100"/>
        </p:scale>
        <p:origin x="1239" y="54"/>
      </p:cViewPr>
      <p:guideLst>
        <p:guide orient="horz" pos="2184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C3866E1-CE35-9841-8DF5-98DAB140470F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411B5B-E679-564E-9416-1E4F62A7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4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EE20DE3-98BE-684D-92CB-3C3814EA8DB8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891E4ED-EA31-1141-B60C-A03CDBE9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9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6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3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1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E4ED-EA31-1141-B60C-A03CDBE903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on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11" y="-9770"/>
            <a:ext cx="9164889" cy="618484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411" y="-9770"/>
            <a:ext cx="9164889" cy="61848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4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T Std 45 Ligh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5040" y="1758413"/>
            <a:ext cx="7772400" cy="147002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HelveticaNeueLT Std Bold"/>
                <a:cs typeface="HelveticaNeueLT Std Bold"/>
              </a:defRPr>
            </a:lvl1pPr>
          </a:lstStyle>
          <a:p>
            <a:r>
              <a:rPr lang="en-US" dirty="0"/>
              <a:t>New Directions in </a:t>
            </a:r>
            <a:br>
              <a:rPr lang="en-US" dirty="0"/>
            </a:br>
            <a:r>
              <a:rPr lang="en-US" dirty="0"/>
              <a:t>Bioethics &amp; Practices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040" y="4002229"/>
            <a:ext cx="6400800" cy="1078113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  <a:p>
            <a:r>
              <a:rPr lang="en-US" dirty="0"/>
              <a:t>Thomas R. </a:t>
            </a:r>
            <a:r>
              <a:rPr lang="en-US" dirty="0" err="1"/>
              <a:t>Cech</a:t>
            </a:r>
            <a:endParaRPr lang="en-US" dirty="0"/>
          </a:p>
          <a:p>
            <a:r>
              <a:rPr lang="en-US" dirty="0"/>
              <a:t>President, Howard Hughes Medical Institute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54902" y="3267294"/>
            <a:ext cx="7783348" cy="0"/>
          </a:xfrm>
          <a:prstGeom prst="line">
            <a:avLst/>
          </a:prstGeom>
          <a:solidFill>
            <a:srgbClr val="66400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270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12862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8"/>
            <a:ext cx="7772400" cy="1470025"/>
          </a:xfrm>
        </p:spPr>
        <p:txBody>
          <a:bodyPr anchor="t"/>
          <a:lstStyle>
            <a:lvl1pPr algn="ctr">
              <a:defRPr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/>
              <a:t>Break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49792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on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9995"/>
            <a:ext cx="9164889" cy="618484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-49995"/>
            <a:ext cx="9164889" cy="61848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6000"/>
                </a:schemeClr>
              </a:gs>
              <a:gs pos="100000">
                <a:schemeClr val="accent2">
                  <a:alpha val="6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8"/>
            <a:ext cx="7772400" cy="1470025"/>
          </a:xfrm>
        </p:spPr>
        <p:txBody>
          <a:bodyPr anchor="t"/>
          <a:lstStyle>
            <a:lvl1pPr algn="ctr">
              <a:defRPr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/>
              <a:t>Break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13735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on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9995"/>
            <a:ext cx="9164889" cy="618484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-49995"/>
            <a:ext cx="9164889" cy="6184844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1000"/>
                </a:schemeClr>
              </a:gs>
              <a:gs pos="100000">
                <a:schemeClr val="accent6">
                  <a:alpha val="71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8"/>
            <a:ext cx="7772400" cy="1470025"/>
          </a:xfrm>
        </p:spPr>
        <p:txBody>
          <a:bodyPr anchor="t"/>
          <a:lstStyle>
            <a:lvl1pPr algn="ctr">
              <a:defRPr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/>
              <a:t>Break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3105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12862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8"/>
            <a:ext cx="7772400" cy="1470025"/>
          </a:xfrm>
        </p:spPr>
        <p:txBody>
          <a:bodyPr anchor="t"/>
          <a:lstStyle>
            <a:lvl1pPr algn="ctr">
              <a:defRPr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/>
              <a:t>Break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226775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Full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on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5885"/>
            <a:ext cx="9164888" cy="690799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-35885"/>
            <a:ext cx="9164889" cy="690799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6000"/>
                </a:schemeClr>
              </a:gs>
              <a:gs pos="100000">
                <a:schemeClr val="accent2">
                  <a:alpha val="6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8"/>
            <a:ext cx="7772400" cy="1470025"/>
          </a:xfrm>
        </p:spPr>
        <p:txBody>
          <a:bodyPr anchor="t"/>
          <a:lstStyle>
            <a:lvl1pPr algn="ctr">
              <a:defRPr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/>
              <a:t>Break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95653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Full No Log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on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5885"/>
            <a:ext cx="9164888" cy="690799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" y="-49996"/>
            <a:ext cx="9164889" cy="692210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1000"/>
                </a:schemeClr>
              </a:gs>
              <a:gs pos="100000">
                <a:schemeClr val="accent6">
                  <a:alpha val="71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8"/>
            <a:ext cx="7772400" cy="1470025"/>
          </a:xfrm>
        </p:spPr>
        <p:txBody>
          <a:bodyPr anchor="t"/>
          <a:lstStyle>
            <a:lvl1pPr algn="ctr">
              <a:defRPr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/>
              <a:t>Break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8317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Full No Log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8"/>
            <a:ext cx="7772400" cy="1470025"/>
          </a:xfrm>
        </p:spPr>
        <p:txBody>
          <a:bodyPr anchor="t"/>
          <a:lstStyle>
            <a:lvl1pPr algn="ctr">
              <a:defRPr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/>
              <a:t>Break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84508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Full No Log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8"/>
            <a:ext cx="7772400" cy="1470025"/>
          </a:xfrm>
        </p:spPr>
        <p:txBody>
          <a:bodyPr anchor="t"/>
          <a:lstStyle>
            <a:lvl1pPr algn="ctr">
              <a:defRPr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/>
              <a:t>Break Slide Copy Goes Here</a:t>
            </a:r>
          </a:p>
        </p:txBody>
      </p:sp>
      <p:pic>
        <p:nvPicPr>
          <p:cNvPr id="4" name="Picture 3" descr="hhmi_logo_stack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95" y="5815583"/>
            <a:ext cx="1239181" cy="9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159" y="1400859"/>
            <a:ext cx="8245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399" y="5515659"/>
            <a:ext cx="5486400" cy="41992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411977" cy="365125"/>
          </a:xfrm>
          <a:prstGeom prst="rect">
            <a:avLst/>
          </a:prstGeom>
        </p:spPr>
        <p:txBody>
          <a:bodyPr/>
          <a:lstStyle/>
          <a:p>
            <a:fld id="{ABE6452A-DDCA-2648-BFAF-A7AE1A0811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4680" y="6356350"/>
            <a:ext cx="406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Helvetica Neue LT Std 45 Light"/>
              </a:defRPr>
            </a:lvl1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12993"/>
            <a:ext cx="8229600" cy="9093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77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411977" cy="365125"/>
          </a:xfrm>
          <a:prstGeom prst="rect">
            <a:avLst/>
          </a:prstGeom>
        </p:spPr>
        <p:txBody>
          <a:bodyPr/>
          <a:lstStyle/>
          <a:p>
            <a:fld id="{ABE6452A-DDCA-2648-BFAF-A7AE1A0811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4680" y="6356350"/>
            <a:ext cx="406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Helvetica Neue LT Std 45 Light"/>
              </a:defRPr>
            </a:lvl1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41325" y="1427580"/>
            <a:ext cx="82454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2993"/>
            <a:ext cx="8229600" cy="9093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42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_o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1" y="-9771"/>
            <a:ext cx="9164889" cy="68762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7411" y="-9771"/>
            <a:ext cx="9164889" cy="686777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4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T Std 45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16625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Directions in </a:t>
            </a:r>
            <a:br>
              <a:rPr lang="en-US" dirty="0"/>
            </a:br>
            <a:r>
              <a:rPr lang="en-US" dirty="0"/>
              <a:t>Bioethics &amp; Practices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09888"/>
            <a:ext cx="6400800" cy="1078113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  <a:p>
            <a:r>
              <a:rPr lang="en-US" dirty="0"/>
              <a:t>Thomas R. </a:t>
            </a:r>
            <a:r>
              <a:rPr lang="en-US" dirty="0" err="1"/>
              <a:t>Cech</a:t>
            </a:r>
            <a:endParaRPr lang="en-US" dirty="0"/>
          </a:p>
          <a:p>
            <a:r>
              <a:rPr lang="en-US" dirty="0"/>
              <a:t>President, Howard Hughes Medical Institute</a:t>
            </a:r>
          </a:p>
        </p:txBody>
      </p:sp>
      <p:pic>
        <p:nvPicPr>
          <p:cNvPr id="15" name="Picture 14" descr="hhmi_logo_stack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10" y="5581887"/>
            <a:ext cx="1649350" cy="12012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 bwMode="auto">
          <a:xfrm>
            <a:off x="680326" y="3047774"/>
            <a:ext cx="7783348" cy="0"/>
          </a:xfrm>
          <a:prstGeom prst="line">
            <a:avLst/>
          </a:prstGeom>
          <a:solidFill>
            <a:srgbClr val="66400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772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75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214680" y="6356350"/>
            <a:ext cx="406014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©2018 Howard Hughes Medical Institute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74822" y="6356350"/>
            <a:ext cx="41197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7FA7-B026-4979-AC01-26D1CBEAA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9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9771"/>
            <a:ext cx="9164889" cy="686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T Std 45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Directions in </a:t>
            </a:r>
            <a:br>
              <a:rPr lang="en-US" dirty="0"/>
            </a:br>
            <a:r>
              <a:rPr lang="en-US" dirty="0"/>
              <a:t>Bioethics &amp; Practices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680326" y="3636736"/>
            <a:ext cx="7783348" cy="0"/>
          </a:xfrm>
          <a:prstGeom prst="line">
            <a:avLst/>
          </a:prstGeom>
          <a:solidFill>
            <a:srgbClr val="66400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74241"/>
            <a:ext cx="6400800" cy="1078113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  <a:p>
            <a:r>
              <a:rPr lang="en-US" dirty="0"/>
              <a:t>Thomas R. </a:t>
            </a:r>
            <a:r>
              <a:rPr lang="en-US" dirty="0" err="1"/>
              <a:t>Cech</a:t>
            </a:r>
            <a:endParaRPr lang="en-US" dirty="0"/>
          </a:p>
          <a:p>
            <a:r>
              <a:rPr lang="en-US" dirty="0"/>
              <a:t>President, Howard Hughes Medical Institute</a:t>
            </a:r>
          </a:p>
        </p:txBody>
      </p:sp>
      <p:pic>
        <p:nvPicPr>
          <p:cNvPr id="15" name="Picture 14" descr="hhmi_logo_stack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10" y="5581887"/>
            <a:ext cx="1649350" cy="12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8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3430588"/>
            <a:ext cx="9140825" cy="34274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66400F"/>
              </a:solidFill>
              <a:latin typeface="Helvetica Neue LT Std 45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3224" y="1201616"/>
            <a:ext cx="8229600" cy="1143000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New Directions in </a:t>
            </a:r>
            <a:br>
              <a:rPr lang="en-US" dirty="0"/>
            </a:br>
            <a:r>
              <a:rPr lang="en-US" dirty="0"/>
              <a:t>Bioethics &amp; Practices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224" y="4342881"/>
            <a:ext cx="6400800" cy="1078113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  <a:p>
            <a:r>
              <a:rPr lang="en-US" dirty="0"/>
              <a:t>Thomas R. </a:t>
            </a:r>
            <a:r>
              <a:rPr lang="en-US" dirty="0" err="1"/>
              <a:t>Cech</a:t>
            </a:r>
            <a:endParaRPr lang="en-US" dirty="0"/>
          </a:p>
          <a:p>
            <a:r>
              <a:rPr lang="en-US" dirty="0"/>
              <a:t>President, Howard Hughes Medical Institute</a:t>
            </a:r>
          </a:p>
        </p:txBody>
      </p:sp>
      <p:pic>
        <p:nvPicPr>
          <p:cNvPr id="6" name="Picture 5" descr="hhmi_logo_stack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10" y="5581887"/>
            <a:ext cx="1649350" cy="120123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11933" y="2541865"/>
            <a:ext cx="8320134" cy="0"/>
          </a:xfrm>
          <a:prstGeom prst="line">
            <a:avLst/>
          </a:prstGeom>
          <a:solidFill>
            <a:srgbClr val="66400F"/>
          </a:solidFill>
          <a:ln w="9525" cap="flat" cmpd="sng" algn="ctr">
            <a:solidFill>
              <a:srgbClr val="058D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487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300"/>
            </a:lvl3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411977" cy="365125"/>
          </a:xfrm>
          <a:prstGeom prst="rect">
            <a:avLst/>
          </a:prstGeom>
        </p:spPr>
        <p:txBody>
          <a:bodyPr/>
          <a:lstStyle/>
          <a:p>
            <a:fld id="{ABE6452A-DDCA-2648-BFAF-A7AE1A0811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4680" y="6356350"/>
            <a:ext cx="406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Helvetica Neue LT Std 45 Light"/>
              </a:defRPr>
            </a:lvl1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7960"/>
            <a:ext cx="3869836" cy="4169767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411977" cy="365125"/>
          </a:xfrm>
          <a:prstGeom prst="rect">
            <a:avLst/>
          </a:prstGeom>
        </p:spPr>
        <p:txBody>
          <a:bodyPr/>
          <a:lstStyle/>
          <a:p>
            <a:fld id="{ABE6452A-DDCA-2648-BFAF-A7AE1A0811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4680" y="6356350"/>
            <a:ext cx="406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Helvetica Neue LT Std 45 Light"/>
              </a:defRPr>
            </a:lvl1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816964" y="1317960"/>
            <a:ext cx="3869836" cy="4169767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73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7961"/>
            <a:ext cx="3571961" cy="2178660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411977" cy="365125"/>
          </a:xfrm>
          <a:prstGeom prst="rect">
            <a:avLst/>
          </a:prstGeom>
        </p:spPr>
        <p:txBody>
          <a:bodyPr/>
          <a:lstStyle/>
          <a:p>
            <a:fld id="{ABE6452A-DDCA-2648-BFAF-A7AE1A0811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4680" y="6356350"/>
            <a:ext cx="406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Helvetica Neue LT Std 45 Light"/>
              </a:defRPr>
            </a:lvl1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685627"/>
            <a:ext cx="3571961" cy="2178660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7960"/>
            <a:ext cx="4038600" cy="4546327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1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5593"/>
            <a:ext cx="4040188" cy="639762"/>
          </a:xfrm>
        </p:spPr>
        <p:txBody>
          <a:bodyPr anchor="ctr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5355"/>
            <a:ext cx="4040188" cy="359509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5593"/>
            <a:ext cx="4041775" cy="639762"/>
          </a:xfrm>
        </p:spPr>
        <p:txBody>
          <a:bodyPr anchor="ctr">
            <a:noAutofit/>
          </a:bodyPr>
          <a:lstStyle>
            <a:lvl1pPr marL="0" indent="0">
              <a:buNone/>
              <a:defRPr sz="2500" b="1">
                <a:solidFill>
                  <a:srgbClr val="058D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5355"/>
            <a:ext cx="4041775" cy="359509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411977" cy="365125"/>
          </a:xfrm>
          <a:prstGeom prst="rect">
            <a:avLst/>
          </a:prstGeom>
        </p:spPr>
        <p:txBody>
          <a:bodyPr/>
          <a:lstStyle/>
          <a:p>
            <a:fld id="{ABE6452A-DDCA-2648-BFAF-A7AE1A0811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214680" y="6356350"/>
            <a:ext cx="406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Helvetica Neue LT Std 45 Light"/>
              </a:defRPr>
            </a:lvl1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4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411977" cy="365125"/>
          </a:xfrm>
          <a:prstGeom prst="rect">
            <a:avLst/>
          </a:prstGeom>
        </p:spPr>
        <p:txBody>
          <a:bodyPr/>
          <a:lstStyle/>
          <a:p>
            <a:fld id="{ABE6452A-DDCA-2648-BFAF-A7AE1A0811F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4680" y="6356350"/>
            <a:ext cx="406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Helvetica Neue LT Std 45 Light"/>
              </a:defRPr>
            </a:lvl1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993"/>
            <a:ext cx="8229600" cy="90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276"/>
            <a:ext cx="8229600" cy="287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737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4" r:id="rId2"/>
    <p:sldLayoutId id="2147483675" r:id="rId3"/>
    <p:sldLayoutId id="2147483676" r:id="rId4"/>
    <p:sldLayoutId id="2147483660" r:id="rId5"/>
    <p:sldLayoutId id="2147483652" r:id="rId6"/>
    <p:sldLayoutId id="2147483686" r:id="rId7"/>
    <p:sldLayoutId id="2147483653" r:id="rId8"/>
    <p:sldLayoutId id="2147483654" r:id="rId9"/>
    <p:sldLayoutId id="2147483655" r:id="rId10"/>
    <p:sldLayoutId id="2147483680" r:id="rId11"/>
    <p:sldLayoutId id="2147483679" r:id="rId12"/>
    <p:sldLayoutId id="2147483678" r:id="rId13"/>
    <p:sldLayoutId id="2147483682" r:id="rId14"/>
    <p:sldLayoutId id="2147483685" r:id="rId15"/>
    <p:sldLayoutId id="2147483684" r:id="rId16"/>
    <p:sldLayoutId id="2147483681" r:id="rId17"/>
    <p:sldLayoutId id="2147483657" r:id="rId18"/>
    <p:sldLayoutId id="2147483688" r:id="rId19"/>
    <p:sldLayoutId id="2147483689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Helvetica Neue LT Std 45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-"/>
        <a:defRPr sz="2500" kern="1200">
          <a:solidFill>
            <a:schemeClr val="tx1"/>
          </a:solidFill>
          <a:latin typeface="Helvetica Neue LT Std 45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-"/>
        <a:defRPr sz="2500" kern="1200">
          <a:solidFill>
            <a:schemeClr val="tx1"/>
          </a:solidFill>
          <a:latin typeface="Helvetica Neue LT Std 45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Helvetica Neue LT Std 45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-"/>
        <a:defRPr sz="1900" kern="1200">
          <a:solidFill>
            <a:schemeClr val="tx1"/>
          </a:solidFill>
          <a:latin typeface="Helvetica Neue LT Std 45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Helvetica Neue LT Std 45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7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3078" y="62207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Helvetica Neue LT Std 45 Light"/>
              </a:defRPr>
            </a:lvl1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20731"/>
            <a:ext cx="405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Helvetica Neue LT Std 45 Light"/>
              </a:defRPr>
            </a:lvl1pPr>
          </a:lstStyle>
          <a:p>
            <a:fld id="{15072FD9-B50C-F94D-A665-BAE36714B1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MMI_Stacke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51" y="5810897"/>
            <a:ext cx="1276197" cy="9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79176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Helvetica Neue LT Std 45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500" kern="1200">
          <a:solidFill>
            <a:schemeClr val="tx1"/>
          </a:solidFill>
          <a:latin typeface="Helvetica Neue LT Std 45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400" kern="1200">
          <a:solidFill>
            <a:schemeClr val="tx1"/>
          </a:solidFill>
          <a:latin typeface="Helvetica Neue LT Std 45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>
          <a:solidFill>
            <a:schemeClr val="tx1"/>
          </a:solidFill>
          <a:latin typeface="Helvetica Neue LT Std 45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>
          <a:solidFill>
            <a:schemeClr val="tx1"/>
          </a:solidFill>
          <a:latin typeface="Helvetica Neue LT Std 45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>
          <a:solidFill>
            <a:schemeClr val="tx1"/>
          </a:solidFill>
          <a:latin typeface="Helvetica Neue LT Std 45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sheae@hhmi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konfortib@hhmi.org" TargetMode="External"/><Relationship Id="rId4" Type="http://schemas.openxmlformats.org/officeDocument/2006/relationships/hyperlink" Target="mailto:sternb@hhm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24" y="569290"/>
            <a:ext cx="8671876" cy="191991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Scientific Publishing </a:t>
            </a:r>
            <a:br>
              <a:rPr lang="en-US" b="1" dirty="0"/>
            </a:br>
            <a:r>
              <a:rPr lang="en-US" b="1" dirty="0"/>
              <a:t>in the Digital 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Erin O’Shea</a:t>
            </a:r>
          </a:p>
          <a:p>
            <a:r>
              <a:rPr lang="en-US" dirty="0"/>
              <a:t>Howard Hughes Medical Institute</a:t>
            </a:r>
          </a:p>
          <a:p>
            <a:r>
              <a:rPr lang="en-US" dirty="0"/>
              <a:t>Workshop on peer review  in the life sciences</a:t>
            </a:r>
          </a:p>
          <a:p>
            <a:r>
              <a:rPr lang="en-US" dirty="0"/>
              <a:t>Feb 7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4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452A-DDCA-2648-BFAF-A7AE1A0811F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©2018 Howard Hughes Medical Institute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20" y="148866"/>
            <a:ext cx="9051580" cy="773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rgbClr val="058D96"/>
                </a:solidFill>
                <a:latin typeface="Helvetica Neue" charset="0"/>
                <a:ea typeface="Helvetica Neue" charset="0"/>
                <a:cs typeface="Helvetica Neue" charset="0"/>
              </a:rPr>
              <a:t>Purpose of scientific publishing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8607" y="2091639"/>
            <a:ext cx="6184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Publication of research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creates a public record of original scientific contributions,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gives authors intellectual credit for their claims,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enables others to re-use and build upon the findings in future research.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4" y="1802503"/>
            <a:ext cx="2336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1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452A-DDCA-2648-BFAF-A7AE1A0811F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©2018 Howard Hughes Medical Institute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20" y="148866"/>
            <a:ext cx="9051580" cy="773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>
                <a:solidFill>
                  <a:srgbClr val="058D96"/>
                </a:solidFill>
                <a:latin typeface="Helvetica Neue" charset="0"/>
                <a:ea typeface="Helvetica Neue" charset="0"/>
                <a:cs typeface="Helvetica Neue" charset="0"/>
              </a:rPr>
              <a:t>Challenges with scientific publishing today </a:t>
            </a:r>
            <a:endParaRPr lang="en-US" sz="3200" b="1" dirty="0">
              <a:solidFill>
                <a:srgbClr val="058D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028" y="724039"/>
            <a:ext cx="87723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Corrupting incentives: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scientists are evaluated based on </a:t>
            </a:r>
            <a:r>
              <a:rPr lang="en-US" sz="2400" i="1" dirty="0">
                <a:latin typeface="Helvetica Neue" charset="0"/>
                <a:ea typeface="Helvetica Neue" charset="0"/>
                <a:cs typeface="Helvetica Neue" charset="0"/>
              </a:rPr>
              <a:t>where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they publish, not </a:t>
            </a:r>
            <a:r>
              <a:rPr lang="en-US" sz="2400" i="1" dirty="0">
                <a:latin typeface="Helvetica Neue" charset="0"/>
                <a:ea typeface="Helvetica Neue" charset="0"/>
                <a:cs typeface="Helvetica Neue" charset="0"/>
              </a:rPr>
              <a:t>what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they publish. 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Lack of transparency and accountability: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results of peer evaluation are not made available.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Waste of resources and time: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it takes on average 9 months to publish; and significant research funds are spent just on revisions.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Limited access to research outputs: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in general, scientists can only access research articles by paying fees.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2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E904E9-95E0-B446-BD7D-7A46FCCB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" y="1448527"/>
            <a:ext cx="9144000" cy="284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344DD-492B-2043-A7D8-84861A0E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131" y="6425400"/>
            <a:ext cx="411977" cy="365125"/>
          </a:xfrm>
        </p:spPr>
        <p:txBody>
          <a:bodyPr/>
          <a:lstStyle/>
          <a:p>
            <a:fld id="{ABE6452A-DDCA-2648-BFAF-A7AE1A0811F9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A2D1E-BFBD-9E43-95E4-81DD97FE6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3989" y="6425400"/>
            <a:ext cx="4060142" cy="365125"/>
          </a:xfrm>
        </p:spPr>
        <p:txBody>
          <a:bodyPr/>
          <a:lstStyle/>
          <a:p>
            <a:r>
              <a:rPr lang="en-US" dirty="0"/>
              <a:t>©2018 Howard Hughes Medical Institute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F38C0-D4C9-6343-B213-5391EBDC6440}"/>
              </a:ext>
            </a:extLst>
          </p:cNvPr>
          <p:cNvSpPr txBox="1"/>
          <p:nvPr/>
        </p:nvSpPr>
        <p:spPr>
          <a:xfrm>
            <a:off x="40751" y="113418"/>
            <a:ext cx="9051580" cy="7755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rgbClr val="058D9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Current publishing process </a:t>
            </a:r>
          </a:p>
        </p:txBody>
      </p:sp>
      <p:sp>
        <p:nvSpPr>
          <p:cNvPr id="22" name="Oval 21"/>
          <p:cNvSpPr/>
          <p:nvPr/>
        </p:nvSpPr>
        <p:spPr>
          <a:xfrm>
            <a:off x="3325019" y="3585649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6216656" y="957123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325973" y="5443194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8645220" y="2572675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325973" y="4344774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325973" y="4893984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2516" y="4383844"/>
            <a:ext cx="3694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Non-transparent peer review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2516" y="4909726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Editor as gatekeeper</a:t>
            </a:r>
          </a:p>
        </p:txBody>
      </p:sp>
      <p:sp>
        <p:nvSpPr>
          <p:cNvPr id="38" name="Oval 37"/>
          <p:cNvSpPr/>
          <p:nvPr/>
        </p:nvSpPr>
        <p:spPr>
          <a:xfrm>
            <a:off x="7542057" y="3395927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2516" y="5485398"/>
            <a:ext cx="308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Journal-based metrics  </a:t>
            </a:r>
          </a:p>
        </p:txBody>
      </p:sp>
      <p:sp>
        <p:nvSpPr>
          <p:cNvPr id="40" name="Oval 39"/>
          <p:cNvSpPr/>
          <p:nvPr/>
        </p:nvSpPr>
        <p:spPr>
          <a:xfrm>
            <a:off x="325973" y="5992404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2516" y="6018377"/>
            <a:ext cx="3900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Paywall: fees and subscription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12AF56-D532-744D-B8C4-910021020A77}"/>
              </a:ext>
            </a:extLst>
          </p:cNvPr>
          <p:cNvCxnSpPr>
            <a:cxnSpLocks/>
          </p:cNvCxnSpPr>
          <p:nvPr/>
        </p:nvCxnSpPr>
        <p:spPr>
          <a:xfrm>
            <a:off x="8345646" y="2796411"/>
            <a:ext cx="2892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60991CE-D006-8C4A-AE03-0ED39D2D5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62" t="6404" r="18238" b="23608"/>
          <a:stretch/>
        </p:blipFill>
        <p:spPr>
          <a:xfrm flipH="1">
            <a:off x="7265161" y="2323727"/>
            <a:ext cx="1001263" cy="990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F2AEEF-1815-D543-BE90-16B90CF37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907" y="4375473"/>
            <a:ext cx="3162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9" grpId="0" animBg="1"/>
      <p:bldP spid="33" grpId="0" animBg="1"/>
      <p:bldP spid="34" grpId="0" animBg="1"/>
      <p:bldP spid="35" grpId="0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344DD-492B-2043-A7D8-84861A0E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452A-DDCA-2648-BFAF-A7AE1A0811F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A2D1E-BFBD-9E43-95E4-81DD97FE6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©2018 Howard Hughes Medical Institute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F38C0-D4C9-6343-B213-5391EBDC6440}"/>
              </a:ext>
            </a:extLst>
          </p:cNvPr>
          <p:cNvSpPr txBox="1"/>
          <p:nvPr/>
        </p:nvSpPr>
        <p:spPr>
          <a:xfrm>
            <a:off x="0" y="113615"/>
            <a:ext cx="9051580" cy="7755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rgbClr val="058D9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we got here: Print!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522B3A-9B87-AB47-BD92-93953282DD40}"/>
              </a:ext>
            </a:extLst>
          </p:cNvPr>
          <p:cNvSpPr txBox="1"/>
          <p:nvPr/>
        </p:nvSpPr>
        <p:spPr>
          <a:xfrm>
            <a:off x="3385751" y="1507014"/>
            <a:ext cx="566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subscription model and editors as gatekeepers made sense when print distribution was necessary and expensive.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" y="814859"/>
            <a:ext cx="3080089" cy="3059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0" y="4304705"/>
            <a:ext cx="2831489" cy="1735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11947E-0D9E-BD4F-B942-E7576EB98AF2}"/>
              </a:ext>
            </a:extLst>
          </p:cNvPr>
          <p:cNvSpPr/>
          <p:nvPr/>
        </p:nvSpPr>
        <p:spPr>
          <a:xfrm>
            <a:off x="3385751" y="4203080"/>
            <a:ext cx="5544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These limitations no longer apply, providing us with an opportunity to re-envision the role of editors, authors and reviewers and the subscription business model.</a:t>
            </a:r>
          </a:p>
        </p:txBody>
      </p:sp>
    </p:spTree>
    <p:extLst>
      <p:ext uri="{BB962C8B-B14F-4D97-AF65-F5344CB8AC3E}">
        <p14:creationId xmlns:p14="http://schemas.microsoft.com/office/powerpoint/2010/main" val="165326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903310"/>
            <a:ext cx="8195773" cy="3871483"/>
            <a:chOff x="0" y="903310"/>
            <a:chExt cx="8195773" cy="38714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376FE5-1E4B-1B4C-8905-44D6ACE8B51F}"/>
                </a:ext>
              </a:extLst>
            </p:cNvPr>
            <p:cNvGrpSpPr/>
            <p:nvPr/>
          </p:nvGrpSpPr>
          <p:grpSpPr>
            <a:xfrm>
              <a:off x="50284" y="903310"/>
              <a:ext cx="8145489" cy="3871483"/>
              <a:chOff x="214740" y="1907177"/>
              <a:chExt cx="8145489" cy="387148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C92ADEA-36E9-664E-A3A3-5994D6F030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348" t="19099" r="8571"/>
              <a:stretch/>
            </p:blipFill>
            <p:spPr>
              <a:xfrm>
                <a:off x="214740" y="1976845"/>
                <a:ext cx="8145489" cy="3801815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14B32F4-CDBD-124D-A376-F94951387E89}"/>
                  </a:ext>
                </a:extLst>
              </p:cNvPr>
              <p:cNvSpPr/>
              <p:nvPr/>
            </p:nvSpPr>
            <p:spPr>
              <a:xfrm>
                <a:off x="444137" y="1907177"/>
                <a:ext cx="3587932" cy="5834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C92ADEA-36E9-664E-A3A3-5994D6F03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8" t="28461" r="82864" b="32682"/>
            <a:stretch/>
          </p:blipFill>
          <p:spPr>
            <a:xfrm>
              <a:off x="1397553" y="1418392"/>
              <a:ext cx="1352187" cy="182602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1195048"/>
              <a:ext cx="1414425" cy="2372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344DD-492B-2043-A7D8-84861A0E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639782" cy="365125"/>
          </a:xfrm>
        </p:spPr>
        <p:txBody>
          <a:bodyPr/>
          <a:lstStyle/>
          <a:p>
            <a:fld id="{ABE6452A-DDCA-2648-BFAF-A7AE1A0811F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A2D1E-BFBD-9E43-95E4-81DD97FE6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©2018 Howard Hughes Medical Institute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12CAB3-896B-1344-A111-310C2267ACC6}"/>
              </a:ext>
            </a:extLst>
          </p:cNvPr>
          <p:cNvSpPr/>
          <p:nvPr/>
        </p:nvSpPr>
        <p:spPr>
          <a:xfrm>
            <a:off x="214740" y="135366"/>
            <a:ext cx="869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58D9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Proposed process</a:t>
            </a:r>
          </a:p>
        </p:txBody>
      </p:sp>
      <p:sp>
        <p:nvSpPr>
          <p:cNvPr id="6" name="Oval 5"/>
          <p:cNvSpPr/>
          <p:nvPr/>
        </p:nvSpPr>
        <p:spPr>
          <a:xfrm>
            <a:off x="3323731" y="3356970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066677" y="1026345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441388" y="504393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268711" y="4334402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718" y="4357045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peer review</a:t>
            </a:r>
          </a:p>
        </p:txBody>
      </p:sp>
      <p:sp>
        <p:nvSpPr>
          <p:cNvPr id="13" name="Oval 12"/>
          <p:cNvSpPr/>
          <p:nvPr/>
        </p:nvSpPr>
        <p:spPr>
          <a:xfrm>
            <a:off x="268710" y="4924547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718" y="4921895"/>
            <a:ext cx="25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Author as publisher</a:t>
            </a:r>
          </a:p>
        </p:txBody>
      </p:sp>
      <p:sp>
        <p:nvSpPr>
          <p:cNvPr id="15" name="Oval 14"/>
          <p:cNvSpPr/>
          <p:nvPr/>
        </p:nvSpPr>
        <p:spPr>
          <a:xfrm>
            <a:off x="268710" y="5488217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718" y="5470145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Article-specific tags</a:t>
            </a:r>
          </a:p>
        </p:txBody>
      </p:sp>
      <p:sp>
        <p:nvSpPr>
          <p:cNvPr id="17" name="Oval 16"/>
          <p:cNvSpPr/>
          <p:nvPr/>
        </p:nvSpPr>
        <p:spPr>
          <a:xfrm>
            <a:off x="268710" y="6054791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539575" y="2425106"/>
            <a:ext cx="447473" cy="4474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6718" y="6078472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Access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B5F5B9-D0C5-604F-845A-1322ECC609AB}"/>
              </a:ext>
            </a:extLst>
          </p:cNvPr>
          <p:cNvCxnSpPr>
            <a:cxnSpLocks/>
          </p:cNvCxnSpPr>
          <p:nvPr/>
        </p:nvCxnSpPr>
        <p:spPr>
          <a:xfrm>
            <a:off x="8195773" y="2674969"/>
            <a:ext cx="2892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5B66722-29F5-4E41-A37E-289580A5B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248" y="4532330"/>
            <a:ext cx="3860800" cy="990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9740" y="2872579"/>
            <a:ext cx="242842" cy="244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90815" y="3230340"/>
            <a:ext cx="5294205" cy="1343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25" grpId="0" animBg="1"/>
      <p:bldP spid="2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sosceles Triangle 14">
            <a:extLst>
              <a:ext uri="{FF2B5EF4-FFF2-40B4-BE49-F238E27FC236}">
                <a16:creationId xmlns:a16="http://schemas.microsoft.com/office/drawing/2014/main" id="{C3CC22EC-F0D8-9A4B-8C9D-995C22678464}"/>
              </a:ext>
            </a:extLst>
          </p:cNvPr>
          <p:cNvSpPr/>
          <p:nvPr/>
        </p:nvSpPr>
        <p:spPr>
          <a:xfrm rot="5400000">
            <a:off x="-133942" y="1490380"/>
            <a:ext cx="5106704" cy="4821244"/>
          </a:xfrm>
          <a:prstGeom prst="triangle">
            <a:avLst>
              <a:gd name="adj" fmla="val 49925"/>
            </a:avLst>
          </a:prstGeom>
          <a:gradFill>
            <a:gsLst>
              <a:gs pos="0">
                <a:schemeClr val="bg1">
                  <a:lumMod val="65000"/>
                  <a:alpha val="28000"/>
                </a:schemeClr>
              </a:gs>
              <a:gs pos="100000">
                <a:schemeClr val="bg1">
                  <a:alpha val="3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22AECA14-4762-4173-ADD4-ED839B8EF0E6}"/>
              </a:ext>
            </a:extLst>
          </p:cNvPr>
          <p:cNvSpPr/>
          <p:nvPr/>
        </p:nvSpPr>
        <p:spPr>
          <a:xfrm rot="16200000">
            <a:off x="4455056" y="1735740"/>
            <a:ext cx="5040025" cy="4343401"/>
          </a:xfrm>
          <a:prstGeom prst="triangle">
            <a:avLst>
              <a:gd name="adj" fmla="val 50416"/>
            </a:avLst>
          </a:pr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bg1">
                  <a:alpha val="3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1" name="Slide Number Placeholder 2">
            <a:extLst>
              <a:ext uri="{FF2B5EF4-FFF2-40B4-BE49-F238E27FC236}">
                <a16:creationId xmlns:a16="http://schemas.microsoft.com/office/drawing/2014/main" id="{3AEF7BC7-07A9-48D4-AA35-399AB370ED2C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8960613" y="8621348"/>
            <a:ext cx="439241" cy="60223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fld id="{F68327C5-B821-4FE9-A59A-A60D9EB59A9A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lnSpc>
                  <a:spcPct val="120000"/>
                </a:lnSpc>
              </a:pPr>
              <a:t>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12CAB3-896B-1344-A111-310C2267ACC6}"/>
              </a:ext>
            </a:extLst>
          </p:cNvPr>
          <p:cNvSpPr/>
          <p:nvPr/>
        </p:nvSpPr>
        <p:spPr>
          <a:xfrm>
            <a:off x="386379" y="287361"/>
            <a:ext cx="8699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58D9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Evolving scientific publishing to address challenges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21311" y="2341544"/>
            <a:ext cx="2224549" cy="6616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Non-transparent  peer review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52368" y="3217701"/>
            <a:ext cx="2224549" cy="64265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Editor as publisher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71206" y="4054573"/>
            <a:ext cx="2224549" cy="77261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Journal - based metrics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962911" y="2318194"/>
            <a:ext cx="2224549" cy="6599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peer review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62911" y="3177553"/>
            <a:ext cx="2224549" cy="63442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Author as publisher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968028" y="4018862"/>
            <a:ext cx="2214315" cy="76761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Article - based metrics</a:t>
            </a:r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379126" y="4970298"/>
            <a:ext cx="2224549" cy="612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Paywall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962911" y="4918867"/>
            <a:ext cx="2224549" cy="63051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Access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51CE97-2314-499C-9C4C-B75345767797}"/>
              </a:ext>
            </a:extLst>
          </p:cNvPr>
          <p:cNvCxnSpPr>
            <a:cxnSpLocks/>
          </p:cNvCxnSpPr>
          <p:nvPr/>
        </p:nvCxnSpPr>
        <p:spPr>
          <a:xfrm flipV="1">
            <a:off x="4532113" y="2690663"/>
            <a:ext cx="408396" cy="1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8230BE3-50FD-4330-9A34-48ECA6F5B6DD}"/>
              </a:ext>
            </a:extLst>
          </p:cNvPr>
          <p:cNvSpPr/>
          <p:nvPr/>
        </p:nvSpPr>
        <p:spPr>
          <a:xfrm>
            <a:off x="116377" y="4118198"/>
            <a:ext cx="1607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Corrupting incentives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6105D4-C3DC-48D3-BB53-8653951D6C5C}"/>
              </a:ext>
            </a:extLst>
          </p:cNvPr>
          <p:cNvSpPr/>
          <p:nvPr/>
        </p:nvSpPr>
        <p:spPr>
          <a:xfrm>
            <a:off x="116377" y="3217701"/>
            <a:ext cx="2545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 waste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Publishing delay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A0F69E-A292-4B64-BA5F-A99E3D03A3AC}"/>
              </a:ext>
            </a:extLst>
          </p:cNvPr>
          <p:cNvSpPr/>
          <p:nvPr/>
        </p:nvSpPr>
        <p:spPr>
          <a:xfrm>
            <a:off x="116377" y="2332876"/>
            <a:ext cx="1951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Lack of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transparency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2F42195-F84E-4D2A-998E-A20C7DBC0A34}"/>
              </a:ext>
            </a:extLst>
          </p:cNvPr>
          <p:cNvSpPr/>
          <p:nvPr/>
        </p:nvSpPr>
        <p:spPr>
          <a:xfrm>
            <a:off x="7304352" y="4055438"/>
            <a:ext cx="2093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Better aligned incentives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AC3F0A7-1B48-4CE3-A384-26602E569981}"/>
              </a:ext>
            </a:extLst>
          </p:cNvPr>
          <p:cNvSpPr/>
          <p:nvPr/>
        </p:nvSpPr>
        <p:spPr>
          <a:xfrm>
            <a:off x="7304352" y="3177553"/>
            <a:ext cx="167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Timely sharing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B6D26B6-5CCA-435F-A8D4-C3C0E937D309}"/>
              </a:ext>
            </a:extLst>
          </p:cNvPr>
          <p:cNvSpPr/>
          <p:nvPr/>
        </p:nvSpPr>
        <p:spPr>
          <a:xfrm>
            <a:off x="7304352" y="2310956"/>
            <a:ext cx="1878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Transparency Recognition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331345C-B160-4489-AED1-601BD51EB2F2}"/>
              </a:ext>
            </a:extLst>
          </p:cNvPr>
          <p:cNvCxnSpPr>
            <a:cxnSpLocks/>
          </p:cNvCxnSpPr>
          <p:nvPr/>
        </p:nvCxnSpPr>
        <p:spPr>
          <a:xfrm flipV="1">
            <a:off x="4586093" y="3564167"/>
            <a:ext cx="408396" cy="1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BD5D58-EE0D-4F4C-8A95-05F2A5D84D3B}"/>
              </a:ext>
            </a:extLst>
          </p:cNvPr>
          <p:cNvCxnSpPr>
            <a:cxnSpLocks/>
          </p:cNvCxnSpPr>
          <p:nvPr/>
        </p:nvCxnSpPr>
        <p:spPr>
          <a:xfrm flipV="1">
            <a:off x="4576917" y="4440881"/>
            <a:ext cx="408396" cy="1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355F1F9-5578-471F-A408-74919E83E168}"/>
              </a:ext>
            </a:extLst>
          </p:cNvPr>
          <p:cNvCxnSpPr>
            <a:cxnSpLocks/>
          </p:cNvCxnSpPr>
          <p:nvPr/>
        </p:nvCxnSpPr>
        <p:spPr>
          <a:xfrm flipV="1">
            <a:off x="4587819" y="5243840"/>
            <a:ext cx="408396" cy="1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16BB027-3540-B945-8EA0-4F08F28103DE}"/>
              </a:ext>
            </a:extLst>
          </p:cNvPr>
          <p:cNvSpPr/>
          <p:nvPr/>
        </p:nvSpPr>
        <p:spPr>
          <a:xfrm>
            <a:off x="116377" y="5068020"/>
            <a:ext cx="2189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Limited access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F33764C-EB7B-764D-AE4D-3B616D7F6493}"/>
              </a:ext>
            </a:extLst>
          </p:cNvPr>
          <p:cNvSpPr/>
          <p:nvPr/>
        </p:nvSpPr>
        <p:spPr>
          <a:xfrm>
            <a:off x="7304352" y="5043785"/>
            <a:ext cx="1878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access</a:t>
            </a:r>
          </a:p>
        </p:txBody>
      </p: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410344DD-492B-2043-A7D8-84861A0E25D4}"/>
              </a:ext>
            </a:extLst>
          </p:cNvPr>
          <p:cNvSpPr txBox="1">
            <a:spLocks/>
          </p:cNvSpPr>
          <p:nvPr/>
        </p:nvSpPr>
        <p:spPr>
          <a:xfrm>
            <a:off x="8274822" y="6356350"/>
            <a:ext cx="639782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C2FA2D1E-BFBD-9E43-95E4-81DD97FE6F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052783" y="6450301"/>
            <a:ext cx="4060142" cy="365125"/>
          </a:xfrm>
          <a:prstGeom prst="rect">
            <a:avLst/>
          </a:prstGeom>
        </p:spPr>
        <p:txBody>
          <a:bodyPr/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©2018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Howard Hughes Medical Institute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08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5699" y="190509"/>
            <a:ext cx="9051580" cy="7755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>
                <a:solidFill>
                  <a:srgbClr val="058D96"/>
                </a:solidFill>
                <a:latin typeface="Helvetica Neue" charset="0"/>
                <a:ea typeface="Helvetica Neue" charset="0"/>
                <a:cs typeface="Helvetica Neue" charset="0"/>
              </a:rPr>
              <a:t>The future</a:t>
            </a:r>
            <a:r>
              <a:rPr lang="mr-IN" sz="3600" b="1" dirty="0">
                <a:solidFill>
                  <a:srgbClr val="058D96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  <a:r>
              <a:rPr lang="en-US" sz="3600" b="1" dirty="0">
                <a:solidFill>
                  <a:srgbClr val="058D96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10344DD-492B-2043-A7D8-84861A0E25D4}"/>
              </a:ext>
            </a:extLst>
          </p:cNvPr>
          <p:cNvSpPr txBox="1">
            <a:spLocks/>
          </p:cNvSpPr>
          <p:nvPr/>
        </p:nvSpPr>
        <p:spPr>
          <a:xfrm>
            <a:off x="8427222" y="6508750"/>
            <a:ext cx="6397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6452A-DDCA-2648-BFAF-A7AE1A0811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FA2D1E-BFBD-9E43-95E4-81DD97FE6F8D}"/>
              </a:ext>
            </a:extLst>
          </p:cNvPr>
          <p:cNvSpPr txBox="1">
            <a:spLocks/>
          </p:cNvSpPr>
          <p:nvPr/>
        </p:nvSpPr>
        <p:spPr>
          <a:xfrm>
            <a:off x="4367080" y="6508750"/>
            <a:ext cx="406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2"/>
                </a:solidFill>
                <a:latin typeface="Helvetica Neue LT Std 45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©2018 Howard Hughes Medical Institute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7E38AE-4CB5-472C-8EB4-10478033C96E}"/>
              </a:ext>
            </a:extLst>
          </p:cNvPr>
          <p:cNvSpPr/>
          <p:nvPr/>
        </p:nvSpPr>
        <p:spPr>
          <a:xfrm>
            <a:off x="2431799" y="4509564"/>
            <a:ext cx="408432" cy="7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20688" y="2977869"/>
            <a:ext cx="3346062" cy="14719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/>
          <a:lstStyle/>
          <a:p>
            <a:pPr algn="ctr"/>
            <a:r>
              <a:rPr lang="en-US" sz="2200" b="1" dirty="0">
                <a:solidFill>
                  <a:srgbClr val="2C8B22"/>
                </a:solidFill>
                <a:latin typeface="Helvetica Neue" charset="0"/>
                <a:ea typeface="Helvetica Neue" charset="0"/>
                <a:cs typeface="Helvetica Neue" charset="0"/>
              </a:rPr>
              <a:t>Author-driven</a:t>
            </a:r>
          </a:p>
          <a:p>
            <a:pPr algn="ctr"/>
            <a:r>
              <a:rPr lang="en-US" sz="2200" b="1" dirty="0">
                <a:solidFill>
                  <a:srgbClr val="2C8B22"/>
                </a:solidFill>
                <a:latin typeface="Helvetica Neue" charset="0"/>
                <a:ea typeface="Helvetica Neue" charset="0"/>
                <a:cs typeface="Helvetica Neue" charset="0"/>
              </a:rPr>
              <a:t>Peer-improved</a:t>
            </a:r>
          </a:p>
          <a:p>
            <a:pPr algn="ctr"/>
            <a:r>
              <a:rPr lang="en-US" sz="2200" b="1" dirty="0">
                <a:solidFill>
                  <a:srgbClr val="2C8B22"/>
                </a:solidFill>
                <a:latin typeface="Helvetica Neue" charset="0"/>
                <a:ea typeface="Helvetica Neue" charset="0"/>
                <a:cs typeface="Helvetica Neue" charset="0"/>
              </a:rPr>
              <a:t>Open Access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A4851B-0C59-4FFA-8B1C-75DF11171C0E}"/>
              </a:ext>
            </a:extLst>
          </p:cNvPr>
          <p:cNvGrpSpPr/>
          <p:nvPr/>
        </p:nvGrpSpPr>
        <p:grpSpPr>
          <a:xfrm>
            <a:off x="1723587" y="1903722"/>
            <a:ext cx="1340264" cy="1307155"/>
            <a:chOff x="2863514" y="855337"/>
            <a:chExt cx="1340264" cy="13071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F43521-7FB2-4CCD-A3F1-FA70B8ACBC27}"/>
                </a:ext>
              </a:extLst>
            </p:cNvPr>
            <p:cNvSpPr/>
            <p:nvPr/>
          </p:nvSpPr>
          <p:spPr>
            <a:xfrm>
              <a:off x="2863514" y="855337"/>
              <a:ext cx="1340264" cy="13071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C8B2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AEA784-EE6E-4691-AE25-6523536C99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99943" y="1049893"/>
              <a:ext cx="735260" cy="944935"/>
              <a:chOff x="3122558" y="2965331"/>
              <a:chExt cx="611562" cy="785962"/>
            </a:xfrm>
            <a:solidFill>
              <a:schemeClr val="bg1"/>
            </a:solidFill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4835139-8ED5-4BE5-8E09-9CD461700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63472" b="53055"/>
              <a:stretch/>
            </p:blipFill>
            <p:spPr>
              <a:xfrm>
                <a:off x="3122558" y="2965331"/>
                <a:ext cx="611562" cy="785962"/>
              </a:xfrm>
              <a:prstGeom prst="rect">
                <a:avLst/>
              </a:prstGeom>
              <a:grpFill/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B2C2CB0-9620-4824-86A9-032DC5FCA9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6206" y="3423203"/>
                <a:ext cx="0" cy="233925"/>
              </a:xfrm>
              <a:prstGeom prst="line">
                <a:avLst/>
              </a:prstGeom>
              <a:grpFill/>
              <a:ln w="60325">
                <a:solidFill>
                  <a:srgbClr val="2C8B2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304BCA-4180-43B7-914D-6EFE8FE78938}"/>
              </a:ext>
            </a:extLst>
          </p:cNvPr>
          <p:cNvSpPr/>
          <p:nvPr/>
        </p:nvSpPr>
        <p:spPr>
          <a:xfrm rot="5400000">
            <a:off x="1882572" y="4197434"/>
            <a:ext cx="946201" cy="1433146"/>
          </a:xfrm>
          <a:prstGeom prst="rightArrow">
            <a:avLst>
              <a:gd name="adj1" fmla="val 30368"/>
              <a:gd name="adj2" fmla="val 5973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702ABA-B0F9-4289-BD68-B458CBC99B24}"/>
              </a:ext>
            </a:extLst>
          </p:cNvPr>
          <p:cNvSpPr/>
          <p:nvPr/>
        </p:nvSpPr>
        <p:spPr>
          <a:xfrm>
            <a:off x="639636" y="5396710"/>
            <a:ext cx="3495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rPr>
              <a:t>Editors and journals less relevant; Publishing platforms more relevant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55C1B3-DA15-4683-8DB3-96E535C293BC}"/>
              </a:ext>
            </a:extLst>
          </p:cNvPr>
          <p:cNvSpPr/>
          <p:nvPr/>
        </p:nvSpPr>
        <p:spPr>
          <a:xfrm>
            <a:off x="1084970" y="1015747"/>
            <a:ext cx="2685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Publication of </a:t>
            </a:r>
            <a:b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primary research</a:t>
            </a: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6F8C4769-B77B-4B84-8EA7-F5FD98726D36}"/>
              </a:ext>
            </a:extLst>
          </p:cNvPr>
          <p:cNvSpPr/>
          <p:nvPr/>
        </p:nvSpPr>
        <p:spPr>
          <a:xfrm>
            <a:off x="4918708" y="3024472"/>
            <a:ext cx="3346062" cy="14799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/>
          <a:lstStyle/>
          <a:p>
            <a:pPr algn="ctr"/>
            <a:r>
              <a:rPr lang="en-US" sz="2200" b="1" dirty="0">
                <a:solidFill>
                  <a:srgbClr val="2C8B22"/>
                </a:solidFill>
                <a:latin typeface="Helvetica Neue" charset="0"/>
              </a:rPr>
              <a:t>Editor-driver</a:t>
            </a:r>
          </a:p>
          <a:p>
            <a:pPr algn="ctr"/>
            <a:r>
              <a:rPr lang="en-US" sz="2200" b="1" dirty="0">
                <a:solidFill>
                  <a:srgbClr val="2C8B22"/>
                </a:solidFill>
                <a:latin typeface="Helvetica Neue" charset="0"/>
              </a:rPr>
              <a:t>Community-driven</a:t>
            </a:r>
          </a:p>
          <a:p>
            <a:pPr algn="ctr"/>
            <a:r>
              <a:rPr lang="en-US" sz="2200" b="1" dirty="0">
                <a:solidFill>
                  <a:srgbClr val="2C8B22"/>
                </a:solidFill>
                <a:latin typeface="Helvetica Neue" charset="0"/>
              </a:rPr>
              <a:t>Fees Okay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4B2F41-2DD8-40D7-B36A-3528ED92B27A}"/>
              </a:ext>
            </a:extLst>
          </p:cNvPr>
          <p:cNvGrpSpPr/>
          <p:nvPr/>
        </p:nvGrpSpPr>
        <p:grpSpPr>
          <a:xfrm>
            <a:off x="5964673" y="1930861"/>
            <a:ext cx="1340264" cy="1307155"/>
            <a:chOff x="5001684" y="898341"/>
            <a:chExt cx="1340264" cy="130715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9CA2D8-AEAF-4414-9EDC-7DE848D40603}"/>
                </a:ext>
              </a:extLst>
            </p:cNvPr>
            <p:cNvSpPr/>
            <p:nvPr/>
          </p:nvSpPr>
          <p:spPr>
            <a:xfrm>
              <a:off x="5001684" y="898341"/>
              <a:ext cx="1340264" cy="13071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C8B2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3AD42F-2402-47B3-9A1F-86A729A8B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15489" b="67012"/>
            <a:stretch/>
          </p:blipFill>
          <p:spPr>
            <a:xfrm>
              <a:off x="5240471" y="1103507"/>
              <a:ext cx="920439" cy="35928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29862B-AC3F-4D18-84E9-4A6D848B8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15489" b="67012"/>
            <a:stretch/>
          </p:blipFill>
          <p:spPr>
            <a:xfrm>
              <a:off x="5392371" y="1780311"/>
              <a:ext cx="722692" cy="28209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250F35-312D-442E-AB7C-8D550DE84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5777" t="32194" b="32600"/>
            <a:stretch/>
          </p:blipFill>
          <p:spPr>
            <a:xfrm>
              <a:off x="5095594" y="1461744"/>
              <a:ext cx="593555" cy="24810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01EBBEE-EE5E-4C47-A813-09B51F99630C}"/>
              </a:ext>
            </a:extLst>
          </p:cNvPr>
          <p:cNvSpPr/>
          <p:nvPr/>
        </p:nvSpPr>
        <p:spPr>
          <a:xfrm>
            <a:off x="5185608" y="5441095"/>
            <a:ext cx="27918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rPr>
              <a:t>Journals shift from being publishers to curators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9134F7D-5EA7-4C90-A974-8E094885DBD4}"/>
              </a:ext>
            </a:extLst>
          </p:cNvPr>
          <p:cNvSpPr/>
          <p:nvPr/>
        </p:nvSpPr>
        <p:spPr>
          <a:xfrm rot="5400000">
            <a:off x="6115263" y="4255347"/>
            <a:ext cx="946201" cy="1433146"/>
          </a:xfrm>
          <a:prstGeom prst="rightArrow">
            <a:avLst>
              <a:gd name="adj1" fmla="val 30368"/>
              <a:gd name="adj2" fmla="val 5973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F070D-9284-4E84-A9D8-B77512CFB5A1}"/>
              </a:ext>
            </a:extLst>
          </p:cNvPr>
          <p:cNvSpPr/>
          <p:nvPr/>
        </p:nvSpPr>
        <p:spPr>
          <a:xfrm>
            <a:off x="5076404" y="1015747"/>
            <a:ext cx="3124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 charset="0"/>
              </a:rPr>
              <a:t>Curation of primary </a:t>
            </a:r>
            <a:b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 charset="0"/>
              </a:rPr>
            </a:b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Neue" charset="0"/>
              </a:rPr>
              <a:t>research articles</a:t>
            </a:r>
          </a:p>
        </p:txBody>
      </p:sp>
      <p:pic>
        <p:nvPicPr>
          <p:cNvPr id="32" name="Picture 2" descr="https://d30y9cdsu7xlg0.cloudfront.net/png/268209-200.png">
            <a:extLst>
              <a:ext uri="{FF2B5EF4-FFF2-40B4-BE49-F238E27FC236}">
                <a16:creationId xmlns:a16="http://schemas.microsoft.com/office/drawing/2014/main" id="{B2106180-F379-475B-8B12-A160A0E0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8608" y="3099307"/>
            <a:ext cx="1380396" cy="13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4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74822" y="6356350"/>
            <a:ext cx="544982" cy="365125"/>
          </a:xfrm>
        </p:spPr>
        <p:txBody>
          <a:bodyPr/>
          <a:lstStyle/>
          <a:p>
            <a:fld id="{ABE6452A-DDCA-2648-BFAF-A7AE1A0811F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©2018 Howard Hughes Medical Institute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20" y="148865"/>
            <a:ext cx="9051580" cy="7755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rgbClr val="058D96"/>
                </a:solidFill>
                <a:latin typeface="Helvetica Neue" charset="0"/>
                <a:ea typeface="Helvetica Neue" charset="0"/>
                <a:cs typeface="Helvetica Neue" charset="0"/>
              </a:rPr>
              <a:t>Feedback from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335" y="442833"/>
            <a:ext cx="80274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Technology hurdle: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what does it take to build online platforms that enable author-driven publishing and post-publication tags?</a:t>
            </a:r>
          </a:p>
          <a:p>
            <a:pPr marL="342900" indent="-342900">
              <a:buFontTx/>
              <a:buAutoNum type="arabicPeriod"/>
            </a:pP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Cultural hurdle: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what does it take for scientists and institutions to adopt and reward new publishing practices? </a:t>
            </a:r>
          </a:p>
          <a:p>
            <a:pPr marL="342900" indent="-342900">
              <a:buFontTx/>
              <a:buAutoNum type="arabicPeriod"/>
            </a:pP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Financial hurdle: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In an author-driven publishing model, the journal would publish more papers: would this step be sufficient to make the transition to Open Access financially sustainable? </a:t>
            </a:r>
          </a:p>
          <a:p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Please give us your feedback on open peer review, author as publisher, post-publication tags at the workshop or via email: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hlinkClick r:id="rId3"/>
              </a:rPr>
              <a:t>osheae@hhmi.org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sternb@hhmi.org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hlinkClick r:id="rId5"/>
              </a:rPr>
              <a:t>konfortib@hhmi.org</a:t>
            </a:r>
            <a:endParaRPr lang="en-US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20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mZjNmQxMjdmLTczYjctNDJjZi04NzkxLWU4MjhhNWZkYzU4OSIsIlRpdGxlU2hhcGVOYW1lIjoiVGV4dEJveCAxMTAzIiwiRGF0ZVNoYXBlTmFtZSI6IlRleHRCb3ggMTEwNSIsIk1hcmtlclNoYXBlTmFtZSI6IkZsb3djaGFydDogTWVyZ2UgMTEwMSIsIkNvbm5lY3RvclNoYXBlTmFtZSI6IlN0cmFpZ2h0IENvbm5lY3RvciAxMTA3In1dLCJUYXNrcyI6W3siVGFza0lkIjoiMTgzYmYwNWQtNTc2Yi00YTdiLWIzM2UtMGY1NGVlZDYyMWU3IiwiVGl0bGVTaGFwZU5hbWUiOiJUZXh0Qm94IDExMTgiLCJEdXJhdGlvblRleHRTaGFwZU5hbWUiOm51bGwsIlNlZ21lbnRTaGFwZU5hbWUiOiJSZWN0YW5nbGUgMTI3MCIsIlZlcnRpY2FsTGVmdENvbm5lY3RvclNoYXBlTmFtZSI6IlN0cmFpZ2h0IENvbm5lY3RvciAxMTIzIiwiVmVydGljYWxSaWdodENvbm5lY3RvclNoYXBlTmFtZSI6IlN0cmFpZ2h0IENvbm5lY3RvciAxMTI1IiwiSG9yaXpvbnRhbENvbm5lY3RvclNoYXBlTmFtZSI6IlN0cmFpZ2h0IENvbm5lY3RvciAxMTIxIiwiTGVmdERhdGVTaGFwZU5hbWUiOiJUZXh0Qm94IDExMTUiLCJSaWdodERhdGVTaGFwZU5hbWUiOiJUZXh0Qm94IDExMTMiLCJPdXRzaWRlUGVyY2VudGFnZVNoYXBlTmFtZSI6IlRleHRCb3ggMTI3MyIsIkluc2lkZVBlcmNlbnRhZ2VTaGFwZU5hbWUiOiJSZWN0YW5nbGUgMTI3NSJ9LHsiVGFza0lkIjoiNDQ0MGIzZmYtMzBhNy00ZTg5LWFkZWYtZjk5NTRmOTZjYTMxIiwiVGl0bGVTaGFwZU5hbWUiOiJUZXh0Qm94IDExMzYiLCJEdXJhdGlvblRleHRTaGFwZU5hbWUiOm51bGwsIlNlZ21lbnRTaGFwZU5hbWUiOiJSZWN0YW5nbGUgMTI2NCIsIlZlcnRpY2FsTGVmdENvbm5lY3RvclNoYXBlTmFtZSI6IlN0cmFpZ2h0IENvbm5lY3RvciAxMTQxIiwiVmVydGljYWxSaWdodENvbm5lY3RvclNoYXBlTmFtZSI6IlN0cmFpZ2h0IENvbm5lY3RvciAxMTQzIiwiSG9yaXpvbnRhbENvbm5lY3RvclNoYXBlTmFtZSI6IlN0cmFpZ2h0IENvbm5lY3RvciAxMTM5IiwiTGVmdERhdGVTaGFwZU5hbWUiOiJUZXh0Qm94IDExMzMiLCJSaWdodERhdGVTaGFwZU5hbWUiOiJUZXh0Qm94IDExMzEiLCJPdXRzaWRlUGVyY2VudGFnZVNoYXBlTmFtZSI6IlRleHRCb3ggMTI2NyIsIkluc2lkZVBlcmNlbnRhZ2VTaGFwZU5hbWUiOiJSZWN0YW5nbGUgMTI2OSJ9LHsiVGFza0lkIjoiNjk4YThjYzktMzliNy00YjE4LWFmOGUtOTJjYzc4ZmQ5NjU0IiwiVGl0bGVTaGFwZU5hbWUiOiJUZXh0Qm94IDExNTQiLCJEdXJhdGlvblRleHRTaGFwZU5hbWUiOm51bGwsIlNlZ21lbnRTaGFwZU5hbWUiOiJSZWN0YW5nbGUgMTI1OCIsIlZlcnRpY2FsTGVmdENvbm5lY3RvclNoYXBlTmFtZSI6IlN0cmFpZ2h0IENvbm5lY3RvciAxMTU5IiwiVmVydGljYWxSaWdodENvbm5lY3RvclNoYXBlTmFtZSI6IlN0cmFpZ2h0IENvbm5lY3RvciAxMTYxIiwiSG9yaXpvbnRhbENvbm5lY3RvclNoYXBlTmFtZSI6IlN0cmFpZ2h0IENvbm5lY3RvciAxMTU3IiwiTGVmdERhdGVTaGFwZU5hbWUiOiJUZXh0Qm94IDExNTEiLCJSaWdodERhdGVTaGFwZU5hbWUiOiJUZXh0Qm94IDExNDkiLCJPdXRzaWRlUGVyY2VudGFnZVNoYXBlTmFtZSI6IlRleHRCb3ggMTI2MSIsIkluc2lkZVBlcmNlbnRhZ2VTaGFwZU5hbWUiOiJSZWN0YW5nbGUgMTI2MyJ9LHsiVGFza0lkIjoiMTg5YzYxYzktMGZkMy00ZmVkLWFhYTYtZWQxMWI2MzM1ODAxIiwiVGl0bGVTaGFwZU5hbWUiOiJUZXh0Qm94IDExNzIiLCJEdXJhdGlvblRleHRTaGFwZU5hbWUiOm51bGwsIlNlZ21lbnRTaGFwZU5hbWUiOiJSZWN0YW5nbGUgMTI1MiIsIlZlcnRpY2FsTGVmdENvbm5lY3RvclNoYXBlTmFtZSI6IlN0cmFpZ2h0IENvbm5lY3RvciAxMTc3IiwiVmVydGljYWxSaWdodENvbm5lY3RvclNoYXBlTmFtZSI6IlN0cmFpZ2h0IENvbm5lY3RvciAxMTc5IiwiSG9yaXpvbnRhbENvbm5lY3RvclNoYXBlTmFtZSI6IlN0cmFpZ2h0IENvbm5lY3RvciAxMTc1IiwiTGVmdERhdGVTaGFwZU5hbWUiOiJUZXh0Qm94IDExNjkiLCJSaWdodERhdGVTaGFwZU5hbWUiOiJUZXh0Qm94IDExNjciLCJPdXRzaWRlUGVyY2VudGFnZVNoYXBlTmFtZSI6IlRleHRCb3ggMTI1NSIsIkluc2lkZVBlcmNlbnRhZ2VTaGFwZU5hbWUiOiJSZWN0YW5nbGUgMTI1NyJ9LHsiVGFza0lkIjoiMzIxNjVkNjAtZmQ0Mi00NzI1LThmZWMtMjEwOGU1NzIwZmFkIiwiVGl0bGVTaGFwZU5hbWUiOiJUZXh0Qm94IDExOTAiLCJEdXJhdGlvblRleHRTaGFwZU5hbWUiOm51bGwsIlNlZ21lbnRTaGFwZU5hbWUiOiJSZWN0YW5nbGUgMTI0NiIsIlZlcnRpY2FsTGVmdENvbm5lY3RvclNoYXBlTmFtZSI6IlN0cmFpZ2h0IENvbm5lY3RvciAxMTk1IiwiVmVydGljYWxSaWdodENvbm5lY3RvclNoYXBlTmFtZSI6IlN0cmFpZ2h0IENvbm5lY3RvciAxMTk3IiwiSG9yaXpvbnRhbENvbm5lY3RvclNoYXBlTmFtZSI6IlN0cmFpZ2h0IENvbm5lY3RvciAxMTkzIiwiTGVmdERhdGVTaGFwZU5hbWUiOiJUZXh0Qm94IDExODciLCJSaWdodERhdGVTaGFwZU5hbWUiOiJUZXh0Qm94IDExODUiLCJPdXRzaWRlUGVyY2VudGFnZVNoYXBlTmFtZSI6IlRleHRCb3ggMTI0OSIsIkluc2lkZVBlcmNlbnRhZ2VTaGFwZU5hbWUiOiJSZWN0YW5nbGUgMTI1MSJ9LHsiVGFza0lkIjoiYjc0ODQ5OTEtMDAwMS00NTk0LThiMmUtNmRjYmI2OGYxNGEyIiwiVGl0bGVTaGFwZU5hbWUiOiJUZXh0Qm94IDEyMDgiLCJEdXJhdGlvblRleHRTaGFwZU5hbWUiOm51bGwsIlNlZ21lbnRTaGFwZU5hbWUiOiJSZWN0YW5nbGUgMTI0MCIsIlZlcnRpY2FsTGVmdENvbm5lY3RvclNoYXBlTmFtZSI6IlN0cmFpZ2h0IENvbm5lY3RvciAxMjEzIiwiVmVydGljYWxSaWdodENvbm5lY3RvclNoYXBlTmFtZSI6IlN0cmFpZ2h0IENvbm5lY3RvciAxMjE1IiwiSG9yaXpvbnRhbENvbm5lY3RvclNoYXBlTmFtZSI6IlN0cmFpZ2h0IENvbm5lY3RvciAxMjExIiwiTGVmdERhdGVTaGFwZU5hbWUiOiJUZXh0Qm94IDEyMDUiLCJSaWdodERhdGVTaGFwZU5hbWUiOiJUZXh0Qm94IDEyMDMiLCJPdXRzaWRlUGVyY2VudGFnZVNoYXBlTmFtZSI6IlRleHRCb3ggMTI0MyIsIkluc2lkZVBlcmNlbnRhZ2VTaGFwZU5hbWUiOiJSZWN0YW5nbGUgMTI0NSJ9XSwiVGltZWJhbmQiOnsiRWxhcHNlZFRpbWVTaGFwZU5hbWUiOm51bGwsIlRvZGF5TWFya2VyU2hhcGVOYW1lIjoiSXNvc2NlbGVzIFRyaWFuZ2xlIDEwOTYiLCJUb2RheU1hcmtlclRleHRTaGFwZU5hbWUiOiJUZXh0Qm94IDEwOTciLCJSaWdodEVuZENhcHNTaGFwZU5hbWUiOm51bGwsIkxlZnRFbmRDYXBzU2hhcGVOYW1lIjpudWxsLCJFbGFwc2VkUmVjdGFuZ2xlU2hhcGVOYW1lIjpudWxsLCJTZWdtZW50U2hhcGVzTmFtZXMiOlsiUmVjdGFuZ2xlIDEwNzYiLCJUZXh0Qm94IDEwNzciLCJUZXh0Qm94IDEwNzkiLCJUZXh0Qm94IDEwODEiLCJUZXh0Qm94IDEwODMiLCJUZXh0Qm94IDEwODUiLCJUZXh0Qm94IDEwODciLCJUZXh0Qm94IDEwODkiXX19LCJFZGl0aW9uIjoxLCJJc1BsdXNFZGl0aW9uIjp0cnVlLCJDdWx0dXJlSW5mb05hbWUiOiJlbi1VUyIsIlZlcnNpb24iOiIyLjMuMC4wIiwiT3JpZ2luYWxBc3NlbWJseVZlcnNpb24iOiIyLjAxLjEzLjAwIiwiTWlsZXN0b25lcyI6W3siRGF0ZUZvcm1hdCI6eyJGb3JtYXRTdHJpbmciOiJNTU0gZCIsIlNlcGFyYXRvciI6Ii8iLCJVc2VJbnRlcm5hdGlvbmFsRGF0ZUZvcm1hdCI6ZmFsc2V9LCJJbnRlcm5hbElkIjoiZmM2ZDEyN2YtNzNiNy00MmNmLTg3OTEtZTgyOGE1ZmRjNTg5IiwiVGl0bGVMZWZ0Ijo3NTYuMCwiVGl0bGVUb3AiOjMxLjMzNjg1MTEsIlRpdGxlSGVpZ2h0IjoxMC42NjMxNSwiVGl0bGVUb3BJc0N1c3RvbSI6dHJ1ZSwiVGl0bGVXaWR0aCI6NjkuNjI1MDQsIkNvbG9yIjoiMjM0LCAyMiwgMzAiLCJVdGNEYXRlIjoiMjAxNS0xMC0wMVQwMDowMDowMFoiLCJOb3RlIjpudWxsLCJUaXRsZSI6IklDRC0xMCBHby1MaXZlIiwiU3R5bGUiOjIsIkJlbG93VGltZWJhbmQiOmZhbHNlLCJDdXN0b21TZXR0aW5ncyI6eyJJc0RhdGVWaXNpYmxlIjp0cnVlLCJUaXRsZUZvbnRTZXR0aW5ncyI6eyJGb250U2l6ZSI6MTEsIkZvbnROYW1lIjoiQ2FsaWJyaSIsIklzQm9sZCI6dHJ1ZSwiSXNJdGFsaWMiOmZhbHNlLCJJc1VuZGVybGluZWQiOmZhbHNlLCJGb3JlZ3JvdW5kQ29sb3IiOiIyMzQsIDIyLCAzMCIsIkJhY2tDb2xvciI6bnVsbH0sIkRhdGVGb250U2V0dGluZ3MiOnsiRm9udFNpemUiOjEwLCJGb250TmFtZSI6IkNhbGlicmkiLCJJc0JvbGQiOmZhbHNlLCJJc0l0YWxpYyI6ZmFsc2UsIklzVW5kZXJsaW5lZCI6ZmFsc2UsIkZvcmVncm91bmRDb2xvciI6IjMxLCA3MywgMTI1IiwiQmFja0NvbG9yIjpudWxsfSwiQ29ubmVjdG9yU2V0dGluZ3MiOnsiQ29sb3IiOiIyMzQsIDIyLCAzMCIsIklzVmlzaWJsZSI6ZmFsc2UsIkxpbmVXZWlnaHQiOjAuMX19LCJIaWRlRGF0ZSI6ZmFsc2UsIlNoYXBlVG9wIjozNy4yMjcwMSwiUXVpY2tTaGFwZVNpemUiOjEsIklzVmlzaWJsZSI6dHJ1ZX1dLCJUaW1lTGluZVR5cGUiOjMsIlRhc2tzIjpbeyJEdXJhdGlvblZhbHVlIjoxNTMuMCwiRHVyYXRpb25Gb3JtYXQiOjAsIkludGVybmFsSWQiOiJiNzQ4NDk5MS0wMDAxLTQ1OTQtOGIyZS02ZGNiYjY4ZjE0YTIiLCJJbmRleCI6MSwiQ29sb3IiOiIwLCAxMTQsIDE4OCIsIlV0Y1N0YXJ0RGF0ZSI6IjIwMTQtMDYtMDFUMDA6MDA6MDBaIiwiTm90ZSI6bnVsbCwiVXRjRW5kRGF0ZSI6IjIwMTQtMTItMzFUMDA6MDA6MDBaIiwiVGl0bGUiOiJNYWludGFpbiBNb21lbnR1bSIsIlNoYXBlIjowLCJDdXN0b21TZXR0aW5ncyI6eyJUaXRsZVdpZHRoIjpudWxsLCJUaXRsZUZvbnRTZXR0aW5ncyI6eyJGb250U2l6ZSI6MTEsIkZvbnROYW1lIjoiQ2FsaWJyaSIsIklzQm9sZCI6dHJ1ZSwiSXNJdGFsaWMiOmZhbHNlLCJJc1VuZGVybGluZWQiOmZhbHNlLCJGb3JlZ3JvdW5kQ29sb3IiOiIwLCAxMTQsIDE4OCIsIkJhY2tDb2xvciI6bnVsbH0sIlN0YXJ0RGF0ZUZvbnRTZXR0aW5ncyI6eyJGb250U2l6ZSI6MTAsIkZvbnROYW1lIjoiQ2FsaWJyaSIsIklzQm9sZCI6ZmFsc2UsIklzSXRhbGljIjpmYWxzZSwiSXNVbmRlcmxpbmVkIjpmYWxzZSwiRm9yZWdyb3VuZENvbG9yIjoiMzEsIDczLCAxMjUiLCJCYWNrQ29sb3IiOm51bGx9LCJFbmREYXRlRm9udFNldHRpbmdzIjp7IkZvbnRTaXplIjoxMCwiRm9udE5hbWUiOiJDYWxpYnJpIiwiSXNCb2xkIjpmYWxzZSwiSXNJdGFsaWMiOmZhbHNlLCJJc1VuZGVybGluZWQiOmZhbHNlLCJGb3JlZ3JvdW5kQ29sb3IiOiIzMSwgNzMsIDEyNSIsIkJhY2tDb2xvciI6bnVsbH0sIkR1cmF0aW9uRm9udFNldHRpbmdzIjp7IkZvbnRTaXplIjoxMCwiRm9udE5hbWUiOiJDYWxpYnJpIiwiSXNCb2xkIjpmYWxzZSwiSXNJdGFsaWMiOmZhbHNlLCJJc1VuZGVybGluZWQiOmZhbHNlLCJGb3JlZ3JvdW5kQ29sb3IiOiIxOTIsIDgwLCA3NyIsIkJhY2tDb2xvciI6bnVsbH0sIlRhc2tzU3BhY2luZyI6NSwiU2hhcGVIZWlnaHQiOjIyLjAsIlZlcnRpY2FsQ29ubmVjdG9yU2V0dGluZ3MiOnsiQ29sb3IiOiIyMDQsIDIwNCwgMjA0IiwiSXNWaXNpYmxlIjp0cnVlLCJMaW5lV2VpZ2h0IjowLjF9LCJIb3Jpem9udGFsQ29ubmVjdG9yU2V0dGluZ3MiOnsiQ29sb3IiOiIyMDQsIDIwNCwgMjA0IiwiSXNWaXNpYmxlIjpmYWxzZSwiTGluZVdlaWdodCI6MC4wfSwiVGFza1NoYXBlQm9yZGVyU2V0dGluZ3MiOnsiQ29sb3IiOiJSZWQiLCJMaW5lV2VpZ2h0IjowLjB9LCJTbWFydFRpdGxlRm9yZWdyb3VuZCI6IldoaXRlIiwiU21hcnRUaXRsZUZvcmVncm91bmRJc0FjdGl2ZSI6dHJ1ZSwiU21hcnREdXJhdGlvbkZvcmVncm91bmQiOiIxOTIsIDgwLCA3NyIsIlNtYXJ0RHVyYXRpb25Gb3JlZ3JvdW5kSXNBY3RpdmUiOmZhbHNlLCJTbWFydERhdGVGb3JlZ3JvdW5kIjoiMzEsIDczLCAxMjUiLCJTbWFydERhdGVGb3JlZ3JvdW5kSXNBY3RpdmUiOmZhbHNlLCJTbWFydFBlcmNlbnRhZ2VDb21wbGV0ZWRGb3JlZ3JvdW5kIjoiMTkyLCA4MCwgNzc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VGFza0RhdGVQb3NpdGlvbiI6MiwiVGFza1RpdGxlUG9zaXRpb24iOjEsIlRhc2tEdXJhdGlvblBvc2l0aW9uIjoyLCJUYXNrVGl0bGVJc1dpZGVyIjpmYWxzZSwiVGFza0R1cmF0aW9uSXNXaWRlciI6ZmFsc2UsIlRhc2tEYXRlSXNXaWRlciI6ZmFsc2UsIlRhc2tQZXJjZW50YWdlQ29tcGxldGVkSXNXaWRlciI6ZmFsc2UsIkRhdGVGb3JtYXQiOnsiRm9ybWF0U3RyaW5nIjoiTU1NIGQiLCJTZXBhcmF0b3IiOiIvIiwiVXNlSW50ZXJuYXRpb25hbERhdGVGb3JtYXQiOmZhbHNlfSwiSXNWaXNpYmxlIjp0cnVlLCJQZXJjZW50YWdlQ29tcGxldGVkIjpudWxsfSx7IkR1cmF0aW9uVmFsdWUiOjI4My4wLCJEdXJhdGlvbkZvcm1hdCI6MCwiSW50ZXJuYWxJZCI6IjMyMTY1ZDYwLWZkNDItNDcyNS04ZmVjLTIxMDhlNTcyMGZhZCIsIkluZGV4IjoyLCJDb2xvciI6IjE5MiwgODAsIDc3IiwiVXRjU3RhcnREYXRlIjoiMjAxNC0wOS0wMVQwMDowMDowMFoiLCJOb3RlIjpudWxsLCJVdGNFbmREYXRlIjoiMjAxNS0wOS0zMFQwMDowMDowMFoiLCJUaXRsZSI6IkFja25vd2xlZGdlbWVudCBUZXN0aW5nIiwiU2hhcGUiOjAsIkN1c3RvbVNldHRpbmdzIjp7IlRpdGxlV2lkdGgiOm51bGwsIlRpdGxlRm9udFNldHRpbmdzIjp7IkZvbnRTaXplIjoxMSwiRm9udE5hbWUiOiJDYWxpYnJpIiwiSXNCb2xkIjp0cnVlLCJJc0l0YWxpYyI6ZmFsc2UsIklzVW5kZXJsaW5lZCI6ZmFsc2UsIkZvcmVncm91bmRDb2xvciI6IjE5MiwgODAsIDc3IiwiQmFja0NvbG9yIjpudWxsfSwiU3RhcnREYXRlRm9udFNldHRpbmdzIjp7IkZvbnRTaXplIjoxMCwiRm9udE5hbWUiOiJDYWxpYnJpIiwiSXNCb2xkIjpmYWxzZSwiSXNJdGFsaWMiOmZhbHNlLCJJc1VuZGVybGluZWQiOmZhbHNlLCJGb3JlZ3JvdW5kQ29sb3IiOiIzMSwgNzMsIDEyNSIsIkJhY2tDb2xvciI6bnVsbH0sIkVuZERhdGVGb250U2V0dGluZ3MiOnsiRm9udFNpemUiOjEwLCJGb250TmFtZSI6IkNhbGlicmkiLCJJc0JvbGQiOmZhbHNlLCJJc0l0YWxpYyI6ZmFsc2UsIklzVW5kZXJsaW5lZCI6ZmFsc2UsIkZvcmVncm91bmRDb2xvciI6IjMxLCA3MywgMTI1IiwiQmFja0NvbG9yIjpudWxsfSwiRHVyYXRpb25Gb250U2V0dGluZ3MiOnsiRm9udFNpemUiOjEwLCJGb250TmFtZSI6IkNhbGlicmkiLCJJc0JvbGQiOmZhbHNlLCJJc0l0YWxpYyI6ZmFsc2UsIklzVW5kZXJsaW5lZCI6ZmFsc2UsIkZvcmVncm91bmRDb2xvciI6IjE5MiwgODAsIDc3IiwiQmFja0NvbG9yIjpudWxsfSwiVGFza3NTcGFjaW5nIjo1LCJTaGFwZUhlaWdodCI6MjIuMCwiVmVydGljYWxDb25uZWN0b3JTZXR0aW5ncyI6eyJDb2xvciI6IjIwNCwgMjA0LCAyMDQiLCJJc1Zpc2libGUiOnRydWUsIkxpbmVXZWlnaHQiOjAuMX0sIkhvcml6b250YWxDb25uZWN0b3JTZXR0aW5ncyI6eyJDb2xvciI6IjIwNCwgMjA0LCAyMDQiLCJJc1Zpc2libGUiOmZhbHNlLCJMaW5lV2VpZ2h0IjowLjB9LCJUYXNrU2hhcGVCb3JkZXJTZXR0aW5ncyI6eyJDb2xvciI6IlJlZCIsIkxpbmVXZWlnaHQiOjAuMH0sIlNtYXJ0VGl0bGVGb3JlZ3JvdW5kIjoiV2hpdGUiLCJTbWFydFRpdGxlRm9yZWdyb3VuZElzQWN0aXZlIjp0cnVlLCJTbWFydER1cmF0aW9uRm9yZWdyb3VuZCI6IjE5MiwgODAsIDc3IiwiU21hcnREdXJhdGlvbkZvcmVncm91bmRJc0FjdGl2ZSI6ZmFsc2UsIlNtYXJ0RGF0ZUZvcmVncm91bmQiOiIzMSwgNzMsIDEyNSIsIlNtYXJ0RGF0ZUZvcmVncm91bmRJc0FjdGl2ZSI6ZmFsc2UsIlNtYXJ0UGVyY2VudGFnZUNvbXBsZXRlZEZvcmVncm91bmQiOiIxOTIsIDgwLCA3Ny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SwiVGFza0R1cmF0aW9uUG9zaXRpb24iOjIsIlRhc2tUaXRsZUlzV2lkZXIiOmZhbHNlLCJUYXNrRHVyYXRpb25Jc1dpZGVyIjpmYWxzZSwiVGFza0RhdGVJc1dpZGVyIjpmYWxzZSwiVGFza1BlcmNlbnRhZ2VDb21wbGV0ZWRJc1dpZGVyIjpmYWxzZSwiRGF0ZUZvcm1hdCI6eyJGb3JtYXRTdHJpbmciOiJNTU0gZCIsIlNlcGFyYXRvciI6Ii8iLCJVc2VJbnRlcm5hdGlvbmFsRGF0ZUZvcm1hdCI6ZmFsc2V9LCJJc1Zpc2libGUiOnRydWUsIlBlcmNlbnRhZ2VDb21wbGV0ZWQiOm51bGx9LHsiRHVyYXRpb25WYWx1ZSI6MTMxLjAsIkR1cmF0aW9uRm9ybWF0IjowLCJJbnRlcm5hbElkIjoiMTg5YzYxYzktMGZkMy00ZmVkLWFhYTYtZWQxMWI2MzM1ODAxIiwiSW5kZXgiOjMsIkNvbG9yIjoiMTkyLCA4MCwgNzciLCJVdGNTdGFydERhdGUiOiIyMDE1LTA0LTAxVDAwOjAwOjAwWiIsIk5vdGUiOm51bGwsIlV0Y0VuZERhdGUiOiIyMDE1LTA5LTMwVDAwOjAwOjAwWiIsIlRpdGxlIjoiRW5kLXRvLUVuZCBUZXN0aW5nIiwiU2hhcGUiOjAsIkN1c3RvbVNldHRpbmdzIjp7IlRpdGxlV2lkdGgiOm51bGwsIlRpdGxlRm9udFNldHRpbmdzIjp7IkZvbnRTaXplIjoxMSwiRm9udE5hbWUiOiJDYWxpYnJpIiwiSXNCb2xkIjp0cnVlLCJJc0l0YWxpYyI6ZmFsc2UsIklzVW5kZXJsaW5lZCI6ZmFsc2UsIkZvcmVncm91bmRDb2xvciI6IjE5MiwgODAsIDc3IiwiQmFja0NvbG9yIjpudWxsfSwiU3RhcnREYXRlRm9udFNldHRpbmdzIjp7IkZvbnRTaXplIjoxMCwiRm9udE5hbWUiOiJDYWxpYnJpIiwiSXNCb2xkIjpmYWxzZSwiSXNJdGFsaWMiOmZhbHNlLCJJc1VuZGVybGluZWQiOmZhbHNlLCJGb3JlZ3JvdW5kQ29sb3IiOiIzMSwgNzMsIDEyNSIsIkJhY2tDb2xvciI6bnVsbH0sIkVuZERhdGVGb250U2V0dGluZ3MiOnsiRm9udFNpemUiOjEwLCJGb250TmFtZSI6IkNhbGlicmkiLCJJc0JvbGQiOmZhbHNlLCJJc0l0YWxpYyI6ZmFsc2UsIklzVW5kZXJsaW5lZCI6ZmFsc2UsIkZvcmVncm91bmRDb2xvciI6IjMxLCA3MywgMTI1IiwiQmFja0NvbG9yIjpudWxsfSwiRHVyYXRpb25Gb250U2V0dGluZ3MiOnsiRm9udFNpemUiOjEwLCJGb250TmFtZSI6IkNhbGlicmkiLCJJc0JvbGQiOmZhbHNlLCJJc0l0YWxpYyI6ZmFsc2UsIklzVW5kZXJsaW5lZCI6ZmFsc2UsIkZvcmVncm91bmRDb2xvciI6IjE5MiwgODAsIDc3IiwiQmFja0NvbG9yIjpudWxsfSwiVGFza3NTcGFjaW5nIjo1LCJTaGFwZUhlaWdodCI6MjIuMCwiVmVydGljYWxDb25uZWN0b3JTZXR0aW5ncyI6eyJDb2xvciI6IjIwNCwgMjA0LCAyMDQiLCJJc1Zpc2libGUiOnRydWUsIkxpbmVXZWlnaHQiOjAuMX0sIkhvcml6b250YWxDb25uZWN0b3JTZXR0aW5ncyI6eyJDb2xvciI6IjIwNCwgMjA0LCAyMDQiLCJJc1Zpc2libGUiOmZhbHNlLCJMaW5lV2VpZ2h0IjowLjB9LCJUYXNrU2hhcGVCb3JkZXJTZXR0aW5ncyI6eyJDb2xvciI6IlJlZCIsIkxpbmVXZWlnaHQiOjAuMH0sIlNtYXJ0VGl0bGVGb3JlZ3JvdW5kIjoiV2hpdGUiLCJTbWFydFRpdGxlRm9yZWdyb3VuZElzQWN0aXZlIjp0cnVlLCJTbWFydER1cmF0aW9uRm9yZWdyb3VuZCI6IjE5MiwgODAsIDc3IiwiU21hcnREdXJhdGlvbkZvcmVncm91bmRJc0FjdGl2ZSI6ZmFsc2UsIlNtYXJ0RGF0ZUZvcmVncm91bmQiOiIzMSwgNzMsIDEyNSIsIlNtYXJ0RGF0ZUZvcmVncm91bmRJc0FjdGl2ZSI6ZmFsc2UsIlNtYXJ0UGVyY2VudGFnZUNvbXBsZXRlZEZvcmVncm91bmQiOiIxOTIsIDgwLCA3Ny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SwiVGFza0R1cmF0aW9uUG9zaXRpb24iOjIsIlRhc2tUaXRsZUlzV2lkZXIiOmZhbHNlLCJUYXNrRHVyYXRpb25Jc1dpZGVyIjpmYWxzZSwiVGFza0RhdGVJc1dpZGVyIjpmYWxzZSwiVGFza1BlcmNlbnRhZ2VDb21wbGV0ZWRJc1dpZGVyIjpmYWxzZSwiRGF0ZUZvcm1hdCI6eyJGb3JtYXRTdHJpbmciOiJNTU0gZCIsIlNlcGFyYXRvciI6Ii8iLCJVc2VJbnRlcm5hdGlvbmFsRGF0ZUZvcm1hdCI6ZmFsc2V9LCJJc1Zpc2libGUiOnRydWUsIlBlcmNlbnRhZ2VDb21wbGV0ZWQiOm51bGx9LHsiRHVyYXRpb25WYWx1ZSI6NDEyLjAsIkR1cmF0aW9uRm9ybWF0IjowLCJJbnRlcm5hbElkIjoiNjk4YThjYzktMzliNy00YjE4LWFmOGUtOTJjYzc4ZmQ5NjU0IiwiSW5kZXgiOjQsIkNvbG9yIjoiMTU1LCAxODcsIDg5IiwiVXRjU3RhcnREYXRlIjoiMjAxNC0wOC0wMVQwMDowMDowMFoiLCJOb3RlIjpudWxsLCJVdGNFbmREYXRlIjoiMjAxNi0wMi0yOVQwMDowMDowMFoiLCJUaXRsZSI6IlRyYWluaW5nIiwiU2hhcGUiOjAsIkN1c3RvbVNldHRpbmdzIjp7IlRpdGxlV2lkdGgiOm51bGwsIlRpdGxlRm9udFNldHRpbmdzIjp7IkZvbnRTaXplIjoxMSwiRm9udE5hbWUiOiJDYWxpYnJpIiwiSXNCb2xkIjp0cnVlLCJJc0l0YWxpYyI6ZmFsc2UsIklzVW5kZXJsaW5lZCI6ZmFsc2UsIkZvcmVncm91bmRDb2xvciI6IjI1NSwgMjU1LCAyNTUiLCJCYWNrQ29sb3IiOm51bGx9LCJTdGFydERhdGVGb250U2V0dGluZ3MiOnsiRm9udFNpemUiOjEwLCJGb250TmFtZSI6IkNhbGlicmkiLCJJc0JvbGQiOmZhbHNlLCJJc0l0YWxpYyI6ZmFsc2UsIklzVW5kZXJsaW5lZCI6ZmFsc2UsIkZvcmVncm91bmRDb2xvciI6IjMxLCA3MywgMTI1IiwiQmFja0NvbG9yIjpudWxsfSwiRW5kRGF0ZUZvbnRTZXR0aW5ncyI6eyJGb250U2l6ZSI6MTAsIkZvbnROYW1lIjoiQ2FsaWJyaSIsIklzQm9sZCI6ZmFsc2UsIklzSXRhbGljIjpmYWxzZSwiSXNVbmRlcmxpbmVkIjpmYWxzZSwiRm9yZWdyb3VuZENvbG9yIjoiMzEsIDczLCAxMjUiLCJCYWNrQ29sb3IiOm51bGx9LCJEdXJhdGlvbkZvbnRTZXR0aW5ncyI6eyJGb250U2l6ZSI6MTAsIkZvbnROYW1lIjoiQ2FsaWJyaSIsIklzQm9sZCI6ZmFsc2UsIklzSXRhbGljIjpmYWxzZSwiSXNVbmRlcmxpbmVkIjpmYWxzZSwiRm9yZWdyb3VuZENvbG9yIjoiMTkyLCA4MCwgNzciLCJCYWNrQ29sb3IiOm51bGx9LCJUYXNrc1NwYWNpbmciOjUsIlNoYXBlSGVpZ2h0IjoyMi4wLCJWZXJ0aWNhbENvbm5lY3RvclNldHRpbmdzIjp7IkNvbG9yIjoiMjA0LCAyMDQsIDIwNCIsIklzVmlzaWJsZSI6dHJ1ZSwiTGluZVdlaWdodCI6MC4xfSwiSG9yaXpvbnRhbENvbm5lY3RvclNldHRpbmdzIjp7IkNvbG9yIjoiMjA0LCAyMDQsIDIwNCIsIklzVmlzaWJsZSI6ZmFsc2UsIkxpbmVXZWlnaHQiOjAuMH0sIlRhc2tTaGFwZUJvcmRlclNldHRpbmdzIjp7IkNvbG9yIjoiUmVkIiwiTGluZVdlaWdodCI6MC4wfSwiU21hcnRUaXRsZUZvcmVncm91bmQiOiJCbGFjayIsIlNtYXJ0VGl0bGVGb3JlZ3JvdW5kSXNBY3RpdmUiOmZhbHNlLCJTbWFydER1cmF0aW9uRm9yZWdyb3VuZCI6IjE5MiwgODAsIDc3IiwiU21hcnREdXJhdGlvbkZvcmVncm91bmRJc0FjdGl2ZSI6ZmFsc2UsIlNtYXJ0RGF0ZUZvcmVncm91bmQiOiIzMSwgNzMsIDEyNSIsIlNtYXJ0RGF0ZUZvcmVncm91bmRJc0FjdGl2ZSI6ZmFsc2UsIlNtYXJ0UGVyY2VudGFnZUNvbXBsZXRlZEZvcmVncm91bmQiOiIxOTIsIDgwLCA3Ny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SwiVGFza0R1cmF0aW9uUG9zaXRpb24iOjIsIlRhc2tUaXRsZUlzV2lkZXIiOmZhbHNlLCJUYXNrRHVyYXRpb25Jc1dpZGVyIjpmYWxzZSwiVGFza0RhdGVJc1dpZGVyIjpmYWxzZSwiVGFza1BlcmNlbnRhZ2VDb21wbGV0ZWRJc1dpZGVyIjpmYWxzZSwiRGF0ZUZvcm1hdCI6eyJGb3JtYXRTdHJpbmciOiJNTU0gZCIsIlNlcGFyYXRvciI6Ii8iLCJVc2VJbnRlcm5hdGlvbmFsRGF0ZUZvcm1hdCI6ZmFsc2V9LCJJc1Zpc2libGUiOnRydWUsIlBlcmNlbnRhZ2VDb21wbGV0ZWQiOm51bGx9LHsiRHVyYXRpb25WYWx1ZSI6MTc0LjAsIkR1cmF0aW9uRm9ybWF0IjowLCJJbnRlcm5hbElkIjoiNDQ0MGIzZmYtMzBhNy00ZTg5LWFkZWYtZjk5NTRmOTZjYTMxIiwiSW5kZXgiOjUsIkNvbG9yIjoiMTI4LCAxMDAsIDE2MiIsIlV0Y1N0YXJ0RGF0ZSI6IjIwMTUtMDQtMDFUMDA6MDA6MDBaIiwiTm90ZSI6bnVsbCwiVXRjRW5kRGF0ZSI6IjIwMTUtMTEtMzBUMDA6MDA6MDBaIiwiVGl0bGUiOiJPcGVyYXRpb25hbCBSZWFkaW5lc3MiLCJTaGFwZSI6MCwiQ3VzdG9tU2V0dGluZ3MiOnsiVGl0bGVXaWR0aCI6bnVsbCwiVGl0bGVGb250U2V0dGluZ3MiOnsiRm9udFNpemUiOjExLCJGb250TmFtZSI6IkNhbGlicmkiLCJJc0JvbGQiOnRydWUsIklzSXRhbGljIjpmYWxzZSwiSXNVbmRlcmxpbmVkIjpmYWxzZSwiRm9yZWdyb3VuZENvbG9yIjoiMTI4LCAxMDAsIDE2MiIsIkJhY2tDb2xvciI6bnVsbH0sIlN0YXJ0RGF0ZUZvbnRTZXR0aW5ncyI6eyJGb250U2l6ZSI6MTAsIkZvbnROYW1lIjoiQ2FsaWJyaSIsIklzQm9sZCI6ZmFsc2UsIklzSXRhbGljIjpmYWxzZSwiSXNVbmRlcmxpbmVkIjpmYWxzZSwiRm9yZWdyb3VuZENvbG9yIjoiMzEsIDczLCAxMjUiLCJCYWNrQ29sb3IiOm51bGx9LCJFbmREYXRlRm9udFNldHRpbmdzIjp7IkZvbnRTaXplIjoxMCwiRm9udE5hbWUiOiJDYWxpYnJpIiwiSXNCb2xkIjpmYWxzZSwiSXNJdGFsaWMiOmZhbHNlLCJJc1VuZGVybGluZWQiOmZhbHNlLCJGb3JlZ3JvdW5kQ29sb3IiOiIzMSwgNzMsIDEyNSIsIkJhY2tDb2xvciI6bnVsbH0sIkR1cmF0aW9uRm9udFNldHRpbmdzIjp7IkZvbnRTaXplIjoxMCwiRm9udE5hbWUiOiJDYWxpYnJpIiwiSXNCb2xkIjpmYWxzZSwiSXNJdGFsaWMiOmZhbHNlLCJJc1VuZGVybGluZWQiOmZhbHNlLCJGb3JlZ3JvdW5kQ29sb3IiOiIxOTIsIDgwLCA3NyIsIkJhY2tDb2xvciI6bnVsbH0sIlRhc2tzU3BhY2luZyI6NSwiU2hhcGVIZWlnaHQiOjIyLjAsIlZlcnRpY2FsQ29ubmVjdG9yU2V0dGluZ3MiOnsiQ29sb3IiOiIyMDQsIDIwNCwgMjA0IiwiSXNWaXNpYmxlIjp0cnVlLCJMaW5lV2VpZ2h0IjowLjF9LCJIb3Jpem9udGFsQ29ubmVjdG9yU2V0dGluZ3MiOnsiQ29sb3IiOiIyMDQsIDIwNCwgMjA0IiwiSXNWaXNpYmxlIjpmYWxzZSwiTGluZVdlaWdodCI6MC4wfSwiVGFza1NoYXBlQm9yZGVyU2V0dGluZ3MiOnsiQ29sb3IiOiJSZWQiLCJMaW5lV2VpZ2h0IjowLjB9LCJTbWFydFRpdGxlRm9yZWdyb3VuZCI6IldoaXRlIiwiU21hcnRUaXRsZUZvcmVncm91bmRJc0FjdGl2ZSI6dHJ1ZSwiU21hcnREdXJhdGlvbkZvcmVncm91bmQiOiIxOTIsIDgwLCA3NyIsIlNtYXJ0RHVyYXRpb25Gb3JlZ3JvdW5kSXNBY3RpdmUiOmZhbHNlLCJTbWFydERhdGVGb3JlZ3JvdW5kIjoiMzEsIDczLCAxMjUiLCJTbWFydERhdGVGb3JlZ3JvdW5kSXNBY3RpdmUiOmZhbHNlLCJTbWFydFBlcmNlbnRhZ2VDb21wbGV0ZWRGb3JlZ3JvdW5kIjoiMTkyLCA4MCwgNzc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VGFza0RhdGVQb3NpdGlvbiI6MiwiVGFza1RpdGxlUG9zaXRpb24iOjEsIlRhc2tEdXJhdGlvblBvc2l0aW9uIjoyLCJUYXNrVGl0bGVJc1dpZGVyIjpmYWxzZSwiVGFza0R1cmF0aW9uSXNXaWRlciI6ZmFsc2UsIlRhc2tEYXRlSXNXaWRlciI6ZmFsc2UsIlRhc2tQZXJjZW50YWdlQ29tcGxldGVkSXNXaWRlciI6ZmFsc2UsIkRhdGVGb3JtYXQiOnsiRm9ybWF0U3RyaW5nIjoiTU1NIGQiLCJTZXBhcmF0b3IiOiIvIiwiVXNlSW50ZXJuYXRpb25hbERhdGVGb3JtYXQiOmZhbHNlfSwiSXNWaXNpYmxlIjp0cnVlLCJQZXJjZW50YWdlQ29tcGxldGVkIjpudWxsfSx7IkR1cmF0aW9uVmFsdWUiOjEwOC4wLCJEdXJhdGlvbkZvcm1hdCI6MCwiSW50ZXJuYWxJZCI6IjE4M2JmMDVkLTU3NmItNGE3Yi1iMzNlLTBmNTRlZWQ2MjFlNyIsIkluZGV4Ijo2LCJDb2xvciI6IjI0NywgMTUwLCA3MCIsIlV0Y1N0YXJ0RGF0ZSI6IjIwMTUtMTAtMDFUMDA6MDA6MDBaIiwiTm90ZSI6bnVsbCwiVXRjRW5kRGF0ZSI6IjIwMTYtMDItMjlUMDA6MDA6MDBaIiwiVGl0bGUiOiJQb3N0LUltcGxlbWVudGF0aW9uIEFjdGl2aXRpZXMiLCJTaGFwZSI6MCwiQ3VzdG9tU2V0dGluZ3MiOnsiVGl0bGVXaWR0aCI6MTIwLjAsIlRpdGxlRm9udFNldHRpbmdzIjp7IkZvbnRTaXplIjoxMSwiRm9udE5hbWUiOiJDYWxpYnJpIiwiSXNCb2xkIjp0cnVlLCJJc0l0YWxpYyI6ZmFsc2UsIklzVW5kZXJsaW5lZCI6ZmFsc2UsIkZvcmVncm91bmRDb2xvciI6IjI1NSwgMjU1LCAyNTUiLCJCYWNrQ29sb3IiOm51bGx9LCJTdGFydERhdGVGb250U2V0dGluZ3MiOnsiRm9udFNpemUiOjEwLCJGb250TmFtZSI6IkNhbGlicmkiLCJJc0JvbGQiOmZhbHNlLCJJc0l0YWxpYyI6ZmFsc2UsIklzVW5kZXJsaW5lZCI6ZmFsc2UsIkZvcmVncm91bmRDb2xvciI6IjMxLCA3MywgMTI1IiwiQmFja0NvbG9yIjpudWxsfSwiRW5kRGF0ZUZvbnRTZXR0aW5ncyI6eyJGb250U2l6ZSI6MTAsIkZvbnROYW1lIjoiQ2FsaWJyaSIsIklzQm9sZCI6ZmFsc2UsIklzSXRhbGljIjpmYWxzZSwiSXNVbmRlcmxpbmVkIjpmYWxzZSwiRm9yZWdyb3VuZENvbG9yIjoiMzEsIDczLCAxMjUiLCJCYWNrQ29sb3IiOm51bGx9LCJEdXJhdGlvbkZvbnRTZXR0aW5ncyI6eyJGb250U2l6ZSI6MTAsIkZvbnROYW1lIjoiQ2FsaWJyaSIsIklzQm9sZCI6ZmFsc2UsIklzSXRhbGljIjpmYWxzZSwiSXNVbmRlcmxpbmVkIjpmYWxzZSwiRm9yZWdyb3VuZENvbG9yIjoiMTkyLCA4MCwgNzciLCJCYWNrQ29sb3IiOm51bGx9LCJUYXNrc1NwYWNpbmciOjUsIlNoYXBlSGVpZ2h0IjoyMi4wLCJWZXJ0aWNhbENvbm5lY3RvclNldHRpbmdzIjp7IkNvbG9yIjoiMjA0LCAyMDQsIDIwNCIsIklzVmlzaWJsZSI6dHJ1ZSwiTGluZVdlaWdodCI6MC4xfSwiSG9yaXpvbnRhbENvbm5lY3RvclNldHRpbmdzIjp7IkNvbG9yIjoiMjA0LCAyMDQsIDIwNCIsIklzVmlzaWJsZSI6ZmFsc2UsIkxpbmVXZWlnaHQiOjAuMH0sIlRhc2tTaGFwZUJvcmRlclNldHRpbmdzIjp7IkNvbG9yIjoiUmVkIiwiTGluZVdlaWdodCI6MC4wfSwiU21hcnRUaXRsZUZvcmVncm91bmQiOiJCbGFjayIsIlNtYXJ0VGl0bGVGb3JlZ3JvdW5kSXNBY3RpdmUiOmZhbHNlLCJTbWFydER1cmF0aW9uRm9yZWdyb3VuZCI6IjE5MiwgODAsIDc3IiwiU21hcnREdXJhdGlvbkZvcmVncm91bmRJc0FjdGl2ZSI6ZmFsc2UsIlNtYXJ0RGF0ZUZvcmVncm91bmQiOiIzMSwgNzMsIDEyNSIsIlNtYXJ0RGF0ZUZvcmVncm91bmRJc0FjdGl2ZSI6ZmFsc2UsIlNtYXJ0UGVyY2VudGFnZUNvbXBsZXRlZEZvcmVncm91bmQiOiIxOTIsIDgwLCA3Ny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SwiVGFza0R1cmF0aW9uUG9zaXRpb24iOjIsIlRhc2tUaXRsZUlzV2lkZXIiOnRydWUsIlRhc2tEdXJhdGlvbklzV2lkZXIiOmZhbHNlLCJUYXNrRGF0ZUlzV2lkZXIiOmZhbHNlLCJUYXNrUGVyY2VudGFnZUNvbXBsZXRlZElzV2lkZXIiOmZhbHNlLCJEYXRlRm9ybWF0Ijp7IkZvcm1hdFN0cmluZyI6Ik1NTSBkIiwiU2VwYXJhdG9yIjoiLyIsIlVzZUludGVybmF0aW9uYWxEYXRlRm9ybWF0IjpmYWxzZX0sIklzVmlzaWJsZSI6dHJ1ZSwiUGVyY2VudGFnZUNvbXBsZXRlZCI6bnVsbH1dLCJTdHlsZSI6eyJUaW1lbGluZVNldHRpbmdzIjp7IlRvZGF5TWFya2VyQ29sb3IiOiJSZWQiLCJUb2RheU1hcmtlckZvbnRTZXR0aW5ncyI6eyJGb250U2l6ZSI6MTIsIkZvbnROYW1lIjoiQ2FsaWJyaSIsIklzQm9sZCI6ZmFsc2UsIklzSXRhbGljIjpmYWxzZSwiSXNVbmRlcmxpbmVkIjpmYWxzZSwiRm9yZWdyb3VuZENvbG9yIjoiQmxhY2siLCJCYWNrQ29sb3IiOm51bGx9LCJTdGFydFllYXJGb250Ijp7IkZvbnRTaXplIjoxOCwiRm9udE5hbWUiOiJDYWxpYnJpIiwiSXNCb2xkIjp0cnVlLCJJc0l0YWxpYyI6ZmFsc2UsIklzVW5kZXJsaW5lZCI6ZmFsc2UsIkZvcmVncm91bmRDb2xvciI6IjE5MiwgODAsIDc3IiwiQmFja0NvbG9yIjpudWxsfSwiRW5kWWVhckZvbnQiOnsiRm9udFNpemUiOjE4LCJGb250TmFtZSI6IkNhbGlicmkiLCJJc0JvbGQiOnRydWUsIklzSXRhbGljIjpmYWxzZSwiSXNVbmRlcmxpbmVkIjpmYWxzZSwiRm9yZWdyb3VuZENvbG9yIjoiMTkyLCA4MCwgNzciLCJCYWNrQ29sb3IiOm51bGx9LCJJc1RoaW4iOmZhbHNlLCJIYXMzREVmZmVjdCI6dHJ1ZSwiVGltZWJhbmRJc1JvdW5kZWQiOmZhbHNlLCJUaW1lYmFuZENvbG9yIjoiMTg0LCAxODIsIDE4MiIsIlRpbWViYW5kRm9udFNldHRpbmdzIjp7IkZvbnRTaXplIjoxMiwiRm9udE5hbWUiOiJDYWxpYnJpIiwiSXNCb2xkIjpmYWxzZSwiSXNJdGFsaWMiOmZhbHNlLCJJc1VuZGVybGluZWQiOmZhbHNlLCJGb3JlZ3JvdW5kQ29sb3IiOiJCbGFjayIsIkJhY2tDb2xvciI6bnVsbH0sIkVsYXBzZWRUaW1lQ29sb3IiOiIyNTUsIDE5MiwgMCIsIkVsYXBzZWRUaW1lU3R5bGUiOjAsIlRvZGF5TWFya2VyUG9zaXRpb24iOjEsIkNhcHNQb3NpdGlvbiI6MH0sIkRlZmF1bHRNaWxlc3RvbmVTZXR0aW5ncyI6eyJGbGFnQ29ubmVjdG9yU2V0dGluZ3MiOnsiQ29sb3IiOiI3OSwgMTI5LCAxODkiLCJJc1Zpc2libGUiOmZhbHNlLCJMaW5lV2VpZ2h0IjowLjF9LCJEYXRlRm9ybWF0Ijp7IkZvcm1hdFN0cmluZyI6Ik1NTSBkIiwiU2VwYXJhdG9yIjoiLyIsIlVzZUludGVybmF0aW9uYWxEYXRlRm9ybWF0IjpmYWxzZX0sIklzRGF0ZVZpc2libGUiOnRydWUsIlRpdGxlRm9udFNldHRpbmdzIjp7IkZvbnRTaXplIjoxMSwiRm9udE5hbWUiOiJDYWxpYnJpIiwiSXNCb2xkIjp0cnVlLCJJc0l0YWxpYyI6ZmFsc2UsIklzVW5kZXJsaW5lZCI6ZmFsc2UsIkZvcmVncm91bmRDb2xvciI6IkJsYWNrIiwiQmFja0NvbG9yIjpudWxsfSwiRGF0ZUZvbnRTZXR0aW5ncyI6eyJGb250U2l6ZSI6MTAsIkZvbnROYW1lIjoiQ2FsaWJyaSIsIklzQm9sZCI6ZmFsc2UsIklzSXRhbGljIjpmYWxzZSwiSXNVbmRlcmxpbmVkIjpmYWxzZSwiRm9yZWdyb3VuZENvbG9yIjoiMzEsIDczLCAxMjUiLCJCYWNrQ29sb3IiOm51bGx9LCJDb25uZWN0b3JTZXR0aW5ncyI6eyJDb2xvciI6IiIsIklzVmlzaWJsZSI6ZmFsc2UsIkxpbmVXZWlnaHQiOjAuMX19LCJEZWZhdWx0VGFza1NldHRpbmdzIjp7IkRhdGVGb250U2V0dGluZ3MiOnsiRm9udFNpemUiOjEwLCJGb250TmFtZSI6IkNhbGlicmkiLCJJc0JvbGQiOmZhbHNlLCJJc0l0YWxpYyI6ZmFsc2UsIklzVW5kZXJsaW5lZCI6ZmFsc2UsIkZvcmVncm91bmRDb2xvciI6IjMxLCA3MywgMTI1IiwiQmFja0NvbG9yIjpudWxsfSwiU3RhcnREYXRlRm9udFNldHRpbmdzIjp7IkZvbnRTaXplIjoxMiwiRm9udE5hbWUiOiJDYWxpYnJpIiwiSXNCb2xkIjpmYWxzZSwiSXNJdGFsaWMiOmZhbHNlLCJJc1VuZGVybGluZWQiOmZhbHNlLCJGb3JlZ3JvdW5kQ29sb3IiOiJXaGl0ZSIsIkJhY2tDb2xvciI6bnVsbH0sIkVuZERhdGVGb250U2V0dGluZ3MiOnsiRm9udFNpemUiOjEyLCJGb250TmFtZSI6IkNhbGlicmkiLCJJc0JvbGQiOmZhbHNlLCJJc0l0YWxpYyI6ZmFsc2UsIklzVW5kZXJsaW5lZCI6ZmFsc2UsIkZvcmVncm91bmRDb2xvciI6IldoaXRlIiwiQmFja0NvbG9yIjpudWxsfSwiRHVyYXRpb25Gb250U2V0dGluZ3MiOnsiRm9udFNpemUiOjEwLCJGb250TmFtZSI6IkNhbGlicmkiLCJJc0JvbGQiOmZhbHNlLCJJc0l0YWxpYyI6ZmFsc2UsIklzVW5kZXJsaW5lZCI6ZmFsc2UsIkZvcmVncm91bmRDb2xvciI6IjE5MiwgODAsIDc3IiwiQmFja0NvbG9yIjpudWxsfSwiSXNUaGljayI6ZmFsc2UsIlRhc2tzQWJvdmVUaW1lYmFuZCI6dHJ1ZSwiRGF0ZUZvcm1hdCI6eyJGb3JtYXRTdHJpbmciOiJNTU0gZCIsIlNlcGFyYXRvciI6Ii8iLCJVc2VJbnRlcm5hdGlvbmFsRGF0ZUZvcm1hdCI6ZmFsc2V9LCJEdXJhdGlvblBvc2l0aW9uIjoyLCJEdXJhdGlvbkZvcm1hdCI6MCwiUmVuZGVyTG9uZ1Rhc2tUaXRsZUFib3ZlVGFza1NoYXBlIjpmYWxzZSwiSXNIb3Jpem9udGFsQ29ubmVjdG9yVmlzaWJsZSI6ZmFsc2UsIklzVmVydGljYWxDb25uZWN0b3JWaXNpYmxlIjp0cnVlLCJJbnRlcnZhbFRleHRQb3NpdGlvbiI6MSwiSW50ZXJ2YWxEYXRlUG9zaXRpb24iOjIsIlRpdGxlV2lkdGgiOm51bGwsIlRpdGxlRm9udFNldHRpbmdzIjp7IkZvbnRTaXplIjoxMSwiRm9udE5hbWUiOiJDYWxpYnJpIiwiSXNCb2xkIjp0cnVlLCJJc0l0YWxpYyI6ZmFsc2UsIklzVW5kZXJsaW5lZCI6ZmFsc2UsIkZvcmVncm91bmRDb2xvciI6IldoaXRlIiwiQmFja0NvbG9yIjpudWxsfSwiVGFza3NTcGFjaW5nIjo1LCJTaGFwZUhlaWdodCI6MjIuMCwiVmVydGljYWxDb25uZWN0b3JTZXR0aW5ncyI6eyJDb2xvciI6IjIwNCwgMjA0LCAyMDQiLCJJc1Zpc2libGUiOnRydWUsIkxpbmVXZWlnaHQiOjAuMX0sIkhvcml6b250YWxDb25uZWN0b3JTZXR0aW5ncyI6eyJDb2xvciI6IjIwNCwgMjA0LCAyMDQiLCJJc1Zpc2libGUiOmZhbHNlLCJMaW5lV2VpZ2h0IjowLjB9LCJUYXNrU2hhcGVCb3JkZXJTZXR0aW5ncyI6eyJDb2xvciI6IlJlZCIsIkxpbmVXZWlnaHQiOjAuMH0sIlNtYXJ0VGl0bGVGb3JlZ3JvdW5kIjoiIiwiU21hcnRUaXRsZUZvcmVncm91bmRJc0FjdGl2ZSI6ZmFsc2UsIlNtYXJ0RHVyYXRpb25Gb3JlZ3JvdW5kIjoiIiwiU21hcnREdXJhdGlvbkZvcmVncm91bmRJc0FjdGl2ZSI6ZmFsc2UsIlNtYXJ0RGF0ZUZvcmVncm91bmQiOiIiLCJTbWFydERhdGVGb3JlZ3JvdW5kSXNBY3RpdmUiOmZhbHNlLCJTbWFydFBlcmNlbnRhZ2VDb21wbGV0ZWRGb3JlZ3JvdW5kIjoiIiwiU21hcnRQZXJjZW50YWdlQ29tcGxldGVkSXNBY3RpdmUiOmZhbHNlLCJJbmNsdWRlTm9uV29ya2luZ0RheXNJbkR1cmF0aW9uIjpmYWxzZSwiV29ya2luZ0RheXMiOjMxLCJQZXJjZW50YWdlQ29tcGxldGVkRm9udFNldHRpbmdzIjp7IkZvbnRTaXplIjoxMCwiRm9udE5hbWUiOiJDYWxpYnJpIiwiSXNCb2xkIjpmYWxzZSwiSXNJdGFsaWMiOmZhbHNlLCJJc1VuZGVybGluZWQiOmZhbHNlLCJGb3JlZ3JvdW5kQ29sb3IiOiIxOTIsIDgwLCA3NyIsIkJhY2tDb2xvciI6bnVsbH0sIlBlcmNlbnRhZ2VDb21wbGV0ZWRQb3NpdGlvbiI6MH0sIlNjYWxlU2V0dGluZ3MiOnsiRGF0ZUZvcm1hdCI6Ik1NTSIsIkludGVydmFsVHlwZSI6MiwiVXNlQXV0b21hdGljVGltZVNjYWxlIjp0cnVlLCJDdXN0b21UaW1lU2NhbGVVdGNTdGFydERhdGUiOiIyMDE0LTA2LTAxVDAwOjAwOjAwWiIsIkN1c3RvbVRpbWVTY2FsZVV0Y0VuZERhdGUiOiIyMDE2LTAyLTI5VDAwOjAwOjAwWiJ9fSwiVGltZWJhbmRWZXJ0aWNhbFBvc2l0aW9uIjp7IlF1aWNrUG9zaXRpb24iOjIsIlJlbGF0aXZlUG9zaXRpb24iOjc1LjAsIkFic29sdXRlUG9zaXRpb24iOjQwNS4wLCJQcmV2aW91c0Fic29sdXRlUG9zaXRpb24iOjQwNS4wfX0="/>
  <p:tag name="__MASTER" val="__part_0"/>
</p:tagLst>
</file>

<file path=ppt/theme/theme1.xml><?xml version="1.0" encoding="utf-8"?>
<a:theme xmlns:a="http://schemas.openxmlformats.org/drawingml/2006/main" name="Office Theme">
  <a:themeElements>
    <a:clrScheme name="HHMI COLOR PALET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8D96"/>
      </a:accent1>
      <a:accent2>
        <a:srgbClr val="00A450"/>
      </a:accent2>
      <a:accent3>
        <a:srgbClr val="52B448"/>
      </a:accent3>
      <a:accent4>
        <a:srgbClr val="8AC341"/>
      </a:accent4>
      <a:accent5>
        <a:srgbClr val="3FC2CD"/>
      </a:accent5>
      <a:accent6>
        <a:srgbClr val="EEDC11"/>
      </a:accent6>
      <a:hlink>
        <a:srgbClr val="DD8235"/>
      </a:hlink>
      <a:folHlink>
        <a:srgbClr val="CA65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HHMI COLOR PALET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8D96"/>
      </a:accent1>
      <a:accent2>
        <a:srgbClr val="00A450"/>
      </a:accent2>
      <a:accent3>
        <a:srgbClr val="52B448"/>
      </a:accent3>
      <a:accent4>
        <a:srgbClr val="8AC341"/>
      </a:accent4>
      <a:accent5>
        <a:srgbClr val="3FC2CD"/>
      </a:accent5>
      <a:accent6>
        <a:srgbClr val="EEDC11"/>
      </a:accent6>
      <a:hlink>
        <a:srgbClr val="DD8235"/>
      </a:hlink>
      <a:folHlink>
        <a:srgbClr val="CA65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On-screen Show (4:3)</PresentationFormat>
  <Paragraphs>112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Helvetica Neue</vt:lpstr>
      <vt:lpstr>Helvetica Neue LT Std 45 Light</vt:lpstr>
      <vt:lpstr>HelveticaNeueLT Std Bold</vt:lpstr>
      <vt:lpstr>HelveticaNeueLT Std Lt</vt:lpstr>
      <vt:lpstr>Lucida Grande</vt:lpstr>
      <vt:lpstr>Office Theme</vt:lpstr>
      <vt:lpstr>Custom Design</vt:lpstr>
      <vt:lpstr>Scientific Publishing  in the Digital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2018-02-11T22:29:49Z</dcterms:created>
  <dcterms:modified xsi:type="dcterms:W3CDTF">2018-02-11T22:30:24Z</dcterms:modified>
</cp:coreProperties>
</file>